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handoutMasterIdLst>
    <p:handoutMasterId r:id="rId100"/>
  </p:handoutMasterIdLst>
  <p:sldIdLst>
    <p:sldId id="256" r:id="rId2"/>
    <p:sldId id="258" r:id="rId3"/>
    <p:sldId id="259" r:id="rId4"/>
    <p:sldId id="262" r:id="rId5"/>
    <p:sldId id="261" r:id="rId6"/>
    <p:sldId id="257" r:id="rId7"/>
    <p:sldId id="279" r:id="rId8"/>
    <p:sldId id="280" r:id="rId9"/>
    <p:sldId id="281" r:id="rId10"/>
    <p:sldId id="282" r:id="rId11"/>
    <p:sldId id="263" r:id="rId12"/>
    <p:sldId id="270" r:id="rId13"/>
    <p:sldId id="276" r:id="rId14"/>
    <p:sldId id="284" r:id="rId15"/>
    <p:sldId id="285" r:id="rId16"/>
    <p:sldId id="277" r:id="rId17"/>
    <p:sldId id="268" r:id="rId18"/>
    <p:sldId id="271" r:id="rId19"/>
    <p:sldId id="286" r:id="rId20"/>
    <p:sldId id="287" r:id="rId21"/>
    <p:sldId id="288" r:id="rId22"/>
    <p:sldId id="289" r:id="rId23"/>
    <p:sldId id="290" r:id="rId24"/>
    <p:sldId id="267" r:id="rId25"/>
    <p:sldId id="307" r:id="rId26"/>
    <p:sldId id="272" r:id="rId27"/>
    <p:sldId id="358" r:id="rId28"/>
    <p:sldId id="291" r:id="rId29"/>
    <p:sldId id="292" r:id="rId30"/>
    <p:sldId id="293" r:id="rId31"/>
    <p:sldId id="294" r:id="rId32"/>
    <p:sldId id="295" r:id="rId33"/>
    <p:sldId id="296" r:id="rId34"/>
    <p:sldId id="297" r:id="rId35"/>
    <p:sldId id="298" r:id="rId36"/>
    <p:sldId id="299" r:id="rId37"/>
    <p:sldId id="300" r:id="rId38"/>
    <p:sldId id="301" r:id="rId39"/>
    <p:sldId id="302" r:id="rId40"/>
    <p:sldId id="303" r:id="rId41"/>
    <p:sldId id="304" r:id="rId42"/>
    <p:sldId id="305" r:id="rId43"/>
    <p:sldId id="306" r:id="rId44"/>
    <p:sldId id="308" r:id="rId45"/>
    <p:sldId id="309" r:id="rId46"/>
    <p:sldId id="310" r:id="rId47"/>
    <p:sldId id="311" r:id="rId48"/>
    <p:sldId id="312" r:id="rId49"/>
    <p:sldId id="313" r:id="rId50"/>
    <p:sldId id="314" r:id="rId51"/>
    <p:sldId id="315" r:id="rId52"/>
    <p:sldId id="316" r:id="rId53"/>
    <p:sldId id="318" r:id="rId54"/>
    <p:sldId id="266" r:id="rId55"/>
    <p:sldId id="329" r:id="rId56"/>
    <p:sldId id="273" r:id="rId57"/>
    <p:sldId id="319" r:id="rId58"/>
    <p:sldId id="320" r:id="rId59"/>
    <p:sldId id="321" r:id="rId60"/>
    <p:sldId id="322" r:id="rId61"/>
    <p:sldId id="323" r:id="rId62"/>
    <p:sldId id="324" r:id="rId63"/>
    <p:sldId id="325" r:id="rId64"/>
    <p:sldId id="326" r:id="rId65"/>
    <p:sldId id="327" r:id="rId66"/>
    <p:sldId id="328" r:id="rId67"/>
    <p:sldId id="333" r:id="rId68"/>
    <p:sldId id="334" r:id="rId69"/>
    <p:sldId id="335" r:id="rId70"/>
    <p:sldId id="330" r:id="rId71"/>
    <p:sldId id="331" r:id="rId72"/>
    <p:sldId id="332" r:id="rId73"/>
    <p:sldId id="336" r:id="rId74"/>
    <p:sldId id="337" r:id="rId75"/>
    <p:sldId id="338" r:id="rId76"/>
    <p:sldId id="339" r:id="rId77"/>
    <p:sldId id="340" r:id="rId78"/>
    <p:sldId id="341" r:id="rId79"/>
    <p:sldId id="342" r:id="rId80"/>
    <p:sldId id="265" r:id="rId81"/>
    <p:sldId id="274" r:id="rId82"/>
    <p:sldId id="343" r:id="rId83"/>
    <p:sldId id="344" r:id="rId84"/>
    <p:sldId id="345" r:id="rId85"/>
    <p:sldId id="346" r:id="rId86"/>
    <p:sldId id="347" r:id="rId87"/>
    <p:sldId id="348" r:id="rId88"/>
    <p:sldId id="349" r:id="rId89"/>
    <p:sldId id="350" r:id="rId90"/>
    <p:sldId id="351" r:id="rId91"/>
    <p:sldId id="352" r:id="rId92"/>
    <p:sldId id="353" r:id="rId93"/>
    <p:sldId id="354" r:id="rId94"/>
    <p:sldId id="355" r:id="rId95"/>
    <p:sldId id="264" r:id="rId96"/>
    <p:sldId id="275" r:id="rId97"/>
    <p:sldId id="356" r:id="rId98"/>
    <p:sldId id="357" r:id="rId99"/>
  </p:sldIdLst>
  <p:sldSz cx="9144000" cy="6858000" type="screen4x3"/>
  <p:notesSz cx="6858000" cy="9144000"/>
  <p:defaultTextStyle>
    <a:defPPr>
      <a:defRPr lang="ru-RU"/>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3366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2673" autoAdjust="0"/>
    <p:restoredTop sz="94660"/>
  </p:normalViewPr>
  <p:slideViewPr>
    <p:cSldViewPr>
      <p:cViewPr varScale="1">
        <p:scale>
          <a:sx n="113" d="100"/>
          <a:sy n="113" d="100"/>
        </p:scale>
        <p:origin x="900" y="96"/>
      </p:cViewPr>
      <p:guideLst>
        <p:guide orient="horz" pos="2160"/>
        <p:guide pos="2880"/>
      </p:guideLst>
    </p:cSldViewPr>
  </p:slideViewPr>
  <p:notesTextViewPr>
    <p:cViewPr>
      <p:scale>
        <a:sx n="100" d="100"/>
        <a:sy n="100" d="100"/>
      </p:scale>
      <p:origin x="0" y="0"/>
    </p:cViewPr>
  </p:notesTextViewPr>
  <p:notesViewPr>
    <p:cSldViewPr>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67057025"/>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ctrTitle"/>
          </p:nvPr>
        </p:nvSpPr>
        <p:spPr>
          <a:xfrm>
            <a:off x="1476375" y="3573463"/>
            <a:ext cx="6048375" cy="1109662"/>
          </a:xfrm>
        </p:spPr>
        <p:txBody>
          <a:bodyPr/>
          <a:lstStyle>
            <a:lvl1pPr algn="ctr">
              <a:defRPr sz="3200" b="1">
                <a:solidFill>
                  <a:schemeClr val="bg1"/>
                </a:solidFill>
              </a:defRPr>
            </a:lvl1pPr>
          </a:lstStyle>
          <a:p>
            <a:pPr lvl="0"/>
            <a:r>
              <a:rPr lang="en-US" noProof="0" smtClean="0"/>
              <a:t>Click to edit Master title style</a:t>
            </a:r>
            <a:endParaRPr lang="ru-RU" noProof="0" smtClean="0"/>
          </a:p>
        </p:txBody>
      </p:sp>
      <p:sp>
        <p:nvSpPr>
          <p:cNvPr id="5123" name="Rectangle 3"/>
          <p:cNvSpPr>
            <a:spLocks noGrp="1" noChangeArrowheads="1"/>
          </p:cNvSpPr>
          <p:nvPr>
            <p:ph type="subTitle" idx="1"/>
          </p:nvPr>
        </p:nvSpPr>
        <p:spPr>
          <a:xfrm>
            <a:off x="1476375" y="4433888"/>
            <a:ext cx="6048375" cy="696912"/>
          </a:xfrm>
          <a:extLst>
            <a:ext uri="{AF507438-7753-43E0-B8FC-AC1667EBCBE1}">
              <a14:hiddenEffects xmlns:a14="http://schemas.microsoft.com/office/drawing/2010/main">
                <a:effectLst>
                  <a:outerShdw dist="17961" dir="2700000" algn="ctr" rotWithShape="0">
                    <a:schemeClr val="bg2"/>
                  </a:outerShdw>
                </a:effectLst>
              </a14:hiddenEffects>
            </a:ext>
          </a:extLst>
        </p:spPr>
        <p:txBody>
          <a:bodyPr/>
          <a:lstStyle>
            <a:lvl1pPr marL="0" indent="0" algn="ctr">
              <a:buFontTx/>
              <a:buNone/>
              <a:defRPr sz="2400" b="1">
                <a:solidFill>
                  <a:schemeClr val="bg1"/>
                </a:solidFill>
              </a:defRPr>
            </a:lvl1pPr>
          </a:lstStyle>
          <a:p>
            <a:pPr lvl="0"/>
            <a:r>
              <a:rPr lang="en-US" noProof="0" smtClean="0"/>
              <a:t>Click to edit Master subtitle style</a:t>
            </a:r>
            <a:endParaRPr lang="ru-RU" noProof="0" smtClean="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smtClean="0"/>
              <a:t>Click to edit Master title style</a:t>
            </a:r>
            <a:endParaRPr lang="ru-RU"/>
          </a:p>
        </p:txBody>
      </p:sp>
      <p:sp>
        <p:nvSpPr>
          <p:cNvPr id="3" name="Вертикальный текст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7129463" y="404813"/>
            <a:ext cx="1835150" cy="5903912"/>
          </a:xfrm>
        </p:spPr>
        <p:txBody>
          <a:bodyPr vert="eaVert"/>
          <a:lstStyle/>
          <a:p>
            <a:r>
              <a:rPr lang="en-US" smtClean="0"/>
              <a:t>Click to edit Master title style</a:t>
            </a:r>
            <a:endParaRPr lang="ru-RU"/>
          </a:p>
        </p:txBody>
      </p:sp>
      <p:sp>
        <p:nvSpPr>
          <p:cNvPr id="3" name="Вертикальный текст 2"/>
          <p:cNvSpPr>
            <a:spLocks noGrp="1"/>
          </p:cNvSpPr>
          <p:nvPr>
            <p:ph type="body" orient="vert" idx="1"/>
          </p:nvPr>
        </p:nvSpPr>
        <p:spPr>
          <a:xfrm>
            <a:off x="1619250" y="404813"/>
            <a:ext cx="5357813" cy="59039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smtClean="0"/>
              <a:t>Click to edit Master title style</a:t>
            </a:r>
            <a:endParaRPr lang="ru-RU"/>
          </a:p>
        </p:txBody>
      </p:sp>
      <p:sp>
        <p:nvSpPr>
          <p:cNvPr id="3" name="Объект 2"/>
          <p:cNvSpPr>
            <a:spLocks noGrp="1"/>
          </p:cNvSpPr>
          <p:nvPr>
            <p:ph idx="1"/>
          </p:nvPr>
        </p:nvSpPr>
        <p:spPr/>
        <p:txBody>
          <a:bodyPr/>
          <a:lstStyle>
            <a:lvl2pPr>
              <a:defRPr b="0"/>
            </a:lvl2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ru-RU"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smtClean="0"/>
              <a:t>Click to edit Master title style</a:t>
            </a:r>
            <a:endParaRPr lang="ru-RU"/>
          </a:p>
        </p:txBody>
      </p:sp>
      <p:sp>
        <p:nvSpPr>
          <p:cNvPr id="3" name="Объект 2"/>
          <p:cNvSpPr>
            <a:spLocks noGrp="1"/>
          </p:cNvSpPr>
          <p:nvPr>
            <p:ph sz="half" idx="1"/>
          </p:nvPr>
        </p:nvSpPr>
        <p:spPr>
          <a:xfrm>
            <a:off x="1624013" y="1268413"/>
            <a:ext cx="3594100" cy="50403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u-RU"/>
          </a:p>
        </p:txBody>
      </p:sp>
      <p:sp>
        <p:nvSpPr>
          <p:cNvPr id="4" name="Объект 3"/>
          <p:cNvSpPr>
            <a:spLocks noGrp="1"/>
          </p:cNvSpPr>
          <p:nvPr>
            <p:ph sz="half" idx="2"/>
          </p:nvPr>
        </p:nvSpPr>
        <p:spPr>
          <a:xfrm>
            <a:off x="5370513" y="1268413"/>
            <a:ext cx="3594100" cy="50403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smtClean="0"/>
              <a:t>Click to edit Master title style</a:t>
            </a:r>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ru-RU" noProof="0" smtClean="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619250" y="404813"/>
            <a:ext cx="7199313" cy="508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ru-RU" smtClean="0"/>
          </a:p>
        </p:txBody>
      </p:sp>
      <p:sp>
        <p:nvSpPr>
          <p:cNvPr id="1027" name="Rectangle 3"/>
          <p:cNvSpPr>
            <a:spLocks noGrp="1" noChangeArrowheads="1"/>
          </p:cNvSpPr>
          <p:nvPr>
            <p:ph type="body" idx="1"/>
          </p:nvPr>
        </p:nvSpPr>
        <p:spPr bwMode="auto">
          <a:xfrm>
            <a:off x="1624013" y="1268413"/>
            <a:ext cx="7340600" cy="504031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u-RU" smtClean="0"/>
          </a:p>
        </p:txBody>
      </p:sp>
    </p:spTree>
  </p:cSld>
  <p:clrMap bg1="lt1" tx1="dk1" bg2="lt2" tx2="dk2" accent1="accent1" accent2="accent2" accent3="accent3" accent4="accent4" accent5="accent5" accent6="accent6" hlink="hlink" folHlink="folHlink"/>
  <p:sldLayoutIdLst>
    <p:sldLayoutId id="2147483683"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Lst>
  <p:txStyles>
    <p:titleStyle>
      <a:lvl1pPr algn="l" rtl="0" eaLnBrk="1" fontAlgn="base" hangingPunct="1">
        <a:spcBef>
          <a:spcPct val="0"/>
        </a:spcBef>
        <a:spcAft>
          <a:spcPct val="0"/>
        </a:spcAft>
        <a:defRPr sz="3600">
          <a:solidFill>
            <a:schemeClr val="bg2"/>
          </a:solidFill>
          <a:latin typeface="+mj-lt"/>
          <a:ea typeface="+mj-ea"/>
          <a:cs typeface="+mj-cs"/>
        </a:defRPr>
      </a:lvl1pPr>
      <a:lvl2pPr algn="l" rtl="0" eaLnBrk="1" fontAlgn="base" hangingPunct="1">
        <a:spcBef>
          <a:spcPct val="0"/>
        </a:spcBef>
        <a:spcAft>
          <a:spcPct val="0"/>
        </a:spcAft>
        <a:defRPr sz="3600">
          <a:solidFill>
            <a:schemeClr val="bg2"/>
          </a:solidFill>
          <a:latin typeface="Arial" charset="0"/>
        </a:defRPr>
      </a:lvl2pPr>
      <a:lvl3pPr algn="l" rtl="0" eaLnBrk="1" fontAlgn="base" hangingPunct="1">
        <a:spcBef>
          <a:spcPct val="0"/>
        </a:spcBef>
        <a:spcAft>
          <a:spcPct val="0"/>
        </a:spcAft>
        <a:defRPr sz="3600">
          <a:solidFill>
            <a:schemeClr val="bg2"/>
          </a:solidFill>
          <a:latin typeface="Arial" charset="0"/>
        </a:defRPr>
      </a:lvl3pPr>
      <a:lvl4pPr algn="l" rtl="0" eaLnBrk="1" fontAlgn="base" hangingPunct="1">
        <a:spcBef>
          <a:spcPct val="0"/>
        </a:spcBef>
        <a:spcAft>
          <a:spcPct val="0"/>
        </a:spcAft>
        <a:defRPr sz="3600">
          <a:solidFill>
            <a:schemeClr val="bg2"/>
          </a:solidFill>
          <a:latin typeface="Arial" charset="0"/>
        </a:defRPr>
      </a:lvl4pPr>
      <a:lvl5pPr algn="l" rtl="0" eaLnBrk="1" fontAlgn="base" hangingPunct="1">
        <a:spcBef>
          <a:spcPct val="0"/>
        </a:spcBef>
        <a:spcAft>
          <a:spcPct val="0"/>
        </a:spcAft>
        <a:defRPr sz="3600">
          <a:solidFill>
            <a:schemeClr val="bg2"/>
          </a:solidFill>
          <a:latin typeface="Arial" charset="0"/>
        </a:defRPr>
      </a:lvl5pPr>
      <a:lvl6pPr marL="457200" algn="l" rtl="0" eaLnBrk="1" fontAlgn="base" hangingPunct="1">
        <a:spcBef>
          <a:spcPct val="0"/>
        </a:spcBef>
        <a:spcAft>
          <a:spcPct val="0"/>
        </a:spcAft>
        <a:defRPr sz="3600">
          <a:solidFill>
            <a:schemeClr val="bg2"/>
          </a:solidFill>
          <a:latin typeface="Arial" charset="0"/>
        </a:defRPr>
      </a:lvl6pPr>
      <a:lvl7pPr marL="914400" algn="l" rtl="0" eaLnBrk="1" fontAlgn="base" hangingPunct="1">
        <a:spcBef>
          <a:spcPct val="0"/>
        </a:spcBef>
        <a:spcAft>
          <a:spcPct val="0"/>
        </a:spcAft>
        <a:defRPr sz="3600">
          <a:solidFill>
            <a:schemeClr val="bg2"/>
          </a:solidFill>
          <a:latin typeface="Arial" charset="0"/>
        </a:defRPr>
      </a:lvl7pPr>
      <a:lvl8pPr marL="1371600" algn="l" rtl="0" eaLnBrk="1" fontAlgn="base" hangingPunct="1">
        <a:spcBef>
          <a:spcPct val="0"/>
        </a:spcBef>
        <a:spcAft>
          <a:spcPct val="0"/>
        </a:spcAft>
        <a:defRPr sz="3600">
          <a:solidFill>
            <a:schemeClr val="bg2"/>
          </a:solidFill>
          <a:latin typeface="Arial" charset="0"/>
        </a:defRPr>
      </a:lvl8pPr>
      <a:lvl9pPr marL="1828800" algn="l" rtl="0" eaLnBrk="1" fontAlgn="base" hangingPunct="1">
        <a:spcBef>
          <a:spcPct val="0"/>
        </a:spcBef>
        <a:spcAft>
          <a:spcPct val="0"/>
        </a:spcAft>
        <a:defRPr sz="3600">
          <a:solidFill>
            <a:schemeClr val="bg2"/>
          </a:solidFill>
          <a:latin typeface="Arial" charset="0"/>
        </a:defRPr>
      </a:lvl9pPr>
    </p:titleStyle>
    <p:bodyStyle>
      <a:lvl1pPr marL="342900" indent="-342900" algn="l" rtl="0" eaLnBrk="1" fontAlgn="base" hangingPunct="1">
        <a:spcBef>
          <a:spcPct val="20000"/>
        </a:spcBef>
        <a:spcAft>
          <a:spcPct val="0"/>
        </a:spcAft>
        <a:buChar char="•"/>
        <a:defRPr sz="2800">
          <a:solidFill>
            <a:schemeClr val="tx2"/>
          </a:solidFill>
          <a:latin typeface="+mn-lt"/>
          <a:ea typeface="+mn-ea"/>
          <a:cs typeface="+mn-cs"/>
        </a:defRPr>
      </a:lvl1pPr>
      <a:lvl2pPr marL="742950" indent="-285750" algn="l" rtl="0" eaLnBrk="1" fontAlgn="base" hangingPunct="1">
        <a:spcBef>
          <a:spcPct val="20000"/>
        </a:spcBef>
        <a:spcAft>
          <a:spcPct val="0"/>
        </a:spcAft>
        <a:buChar char="–"/>
        <a:defRPr sz="2400" b="1">
          <a:solidFill>
            <a:schemeClr val="tx2"/>
          </a:solidFill>
          <a:latin typeface="+mn-lt"/>
        </a:defRPr>
      </a:lvl2pPr>
      <a:lvl3pPr marL="1143000" indent="-228600" algn="l" rtl="0" eaLnBrk="1" fontAlgn="base" hangingPunct="1">
        <a:spcBef>
          <a:spcPct val="20000"/>
        </a:spcBef>
        <a:spcAft>
          <a:spcPct val="0"/>
        </a:spcAft>
        <a:buChar char="•"/>
        <a:defRPr sz="2400">
          <a:solidFill>
            <a:schemeClr val="tx2"/>
          </a:solidFill>
          <a:latin typeface="+mn-lt"/>
        </a:defRPr>
      </a:lvl3pPr>
      <a:lvl4pPr marL="1600200" indent="-228600" algn="l" rtl="0" eaLnBrk="1" fontAlgn="base" hangingPunct="1">
        <a:spcBef>
          <a:spcPct val="20000"/>
        </a:spcBef>
        <a:spcAft>
          <a:spcPct val="0"/>
        </a:spcAft>
        <a:buChar char="–"/>
        <a:defRPr sz="2000">
          <a:solidFill>
            <a:schemeClr val="tx2"/>
          </a:solidFill>
          <a:latin typeface="+mn-lt"/>
        </a:defRPr>
      </a:lvl4pPr>
      <a:lvl5pPr marL="2057400" indent="-228600" algn="l" rtl="0" eaLnBrk="1" fontAlgn="base" hangingPunct="1">
        <a:spcBef>
          <a:spcPct val="20000"/>
        </a:spcBef>
        <a:spcAft>
          <a:spcPct val="0"/>
        </a:spcAft>
        <a:buChar char="»"/>
        <a:defRPr sz="2000">
          <a:solidFill>
            <a:schemeClr val="tx2"/>
          </a:solidFill>
          <a:latin typeface="+mn-lt"/>
        </a:defRPr>
      </a:lvl5pPr>
      <a:lvl6pPr marL="2514600" indent="-228600" algn="l" rtl="0" eaLnBrk="1" fontAlgn="base" hangingPunct="1">
        <a:spcBef>
          <a:spcPct val="20000"/>
        </a:spcBef>
        <a:spcAft>
          <a:spcPct val="0"/>
        </a:spcAft>
        <a:buChar char="»"/>
        <a:defRPr sz="2000">
          <a:solidFill>
            <a:schemeClr val="tx2"/>
          </a:solidFill>
          <a:latin typeface="+mn-lt"/>
        </a:defRPr>
      </a:lvl6pPr>
      <a:lvl7pPr marL="2971800" indent="-228600" algn="l" rtl="0" eaLnBrk="1" fontAlgn="base" hangingPunct="1">
        <a:spcBef>
          <a:spcPct val="20000"/>
        </a:spcBef>
        <a:spcAft>
          <a:spcPct val="0"/>
        </a:spcAft>
        <a:buChar char="»"/>
        <a:defRPr sz="2000">
          <a:solidFill>
            <a:schemeClr val="tx2"/>
          </a:solidFill>
          <a:latin typeface="+mn-lt"/>
        </a:defRPr>
      </a:lvl7pPr>
      <a:lvl8pPr marL="3429000" indent="-228600" algn="l" rtl="0" eaLnBrk="1" fontAlgn="base" hangingPunct="1">
        <a:spcBef>
          <a:spcPct val="20000"/>
        </a:spcBef>
        <a:spcAft>
          <a:spcPct val="0"/>
        </a:spcAft>
        <a:buChar char="»"/>
        <a:defRPr sz="2000">
          <a:solidFill>
            <a:schemeClr val="tx2"/>
          </a:solidFill>
          <a:latin typeface="+mn-lt"/>
        </a:defRPr>
      </a:lvl8pPr>
      <a:lvl9pPr marL="3886200" indent="-228600" algn="l" rtl="0" eaLnBrk="1" fontAlgn="base" hangingPunct="1">
        <a:spcBef>
          <a:spcPct val="20000"/>
        </a:spcBef>
        <a:spcAft>
          <a:spcPct val="0"/>
        </a:spcAft>
        <a:buChar char="»"/>
        <a:defRPr sz="2000">
          <a:solidFill>
            <a:schemeClr val="tx2"/>
          </a:solidFill>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3.gif"/><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8" Type="http://schemas.openxmlformats.org/officeDocument/2006/relationships/hyperlink" Target="https://www.usaid.gov/global-health" TargetMode="External"/><Relationship Id="rId3" Type="http://schemas.openxmlformats.org/officeDocument/2006/relationships/hyperlink" Target="https://www.usaid.gov/democracy" TargetMode="External"/><Relationship Id="rId7" Type="http://schemas.openxmlformats.org/officeDocument/2006/relationships/hyperlink" Target="https://www.usaid.gov/what-we-do/gender-equality-and-womens-empowerment" TargetMode="External"/><Relationship Id="rId12" Type="http://schemas.openxmlformats.org/officeDocument/2006/relationships/hyperlink" Target="https://www.usaid.gov/GlobalDevLab/about" TargetMode="External"/><Relationship Id="rId2" Type="http://schemas.openxmlformats.org/officeDocument/2006/relationships/hyperlink" Target="https://www.usaid.gov/what-we-do/agriculture-and-food-security" TargetMode="External"/><Relationship Id="rId1" Type="http://schemas.openxmlformats.org/officeDocument/2006/relationships/slideLayout" Target="../slideLayouts/slideLayout2.xml"/><Relationship Id="rId6" Type="http://schemas.openxmlformats.org/officeDocument/2006/relationships/hyperlink" Target="https://www.usaid.gov/what-we-do/environment-and-global-climate-change" TargetMode="External"/><Relationship Id="rId11" Type="http://schemas.openxmlformats.org/officeDocument/2006/relationships/hyperlink" Target="https://www.usaid.gov/what-we-do/working-crises-and-conflict" TargetMode="External"/><Relationship Id="rId5" Type="http://schemas.openxmlformats.org/officeDocument/2006/relationships/hyperlink" Target="https://www.usaid.gov/education" TargetMode="External"/><Relationship Id="rId10" Type="http://schemas.openxmlformats.org/officeDocument/2006/relationships/hyperlink" Target="https://www.usaid.gov/what-we-do/water-and-sanitation" TargetMode="External"/><Relationship Id="rId4" Type="http://schemas.openxmlformats.org/officeDocument/2006/relationships/hyperlink" Target="https://www.usaid.gov/what-we-do/economic-growth-and-trade" TargetMode="External"/><Relationship Id="rId9" Type="http://schemas.openxmlformats.org/officeDocument/2006/relationships/hyperlink" Target="https://www.usaid.gov/humanitarian-assistance" TargetMode="Externa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hyperlink" Target="http://www.state.gov/" TargetMode="Externa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hyperlink" Target="http://www.bbc.com/news/world-asia-china-22278037" TargetMode="External"/><Relationship Id="rId2" Type="http://schemas.openxmlformats.org/officeDocument/2006/relationships/hyperlink" Target="http://www.ohchr.org/Documents/Issues/Terrorism/SR/OL_CHN_18_2019.pdf" TargetMode="External"/><Relationship Id="rId1" Type="http://schemas.openxmlformats.org/officeDocument/2006/relationships/slideLayout" Target="../slideLayouts/slideLayout2.xml"/><Relationship Id="rId5" Type="http://schemas.openxmlformats.org/officeDocument/2006/relationships/hyperlink" Target="http://www.chinadaily.com.cn/a/201907/24/WS5d37b288a310d83056400ac1.html" TargetMode="External"/><Relationship Id="rId4" Type="http://schemas.openxmlformats.org/officeDocument/2006/relationships/hyperlink" Target="http://www.globaltimes.cn/content/1174970.shtml" TargetMode="External"/></Relationships>
</file>

<file path=ppt/slides/_rels/slide98.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1836738" y="3811588"/>
            <a:ext cx="5472112" cy="792162"/>
          </a:xfrm>
          <a:noFill/>
        </p:spPr>
        <p:txBody>
          <a:bodyPr/>
          <a:lstStyle/>
          <a:p>
            <a:pPr algn="l" eaLnBrk="1" hangingPunct="1"/>
            <a:r>
              <a:rPr lang="en-US" dirty="0" smtClean="0"/>
              <a:t>Citizenship in the World</a:t>
            </a:r>
            <a:endParaRPr lang="uk-UA" dirty="0" smtClean="0"/>
          </a:p>
        </p:txBody>
      </p:sp>
      <p:sp>
        <p:nvSpPr>
          <p:cNvPr id="3075" name="Rectangle 3"/>
          <p:cNvSpPr>
            <a:spLocks noGrp="1" noChangeArrowheads="1"/>
          </p:cNvSpPr>
          <p:nvPr>
            <p:ph type="subTitle" idx="1"/>
          </p:nvPr>
        </p:nvSpPr>
        <p:spPr>
          <a:xfrm>
            <a:off x="1836738" y="4603750"/>
            <a:ext cx="3689349" cy="774700"/>
          </a:xfrm>
        </p:spPr>
        <p:txBody>
          <a:bodyPr/>
          <a:lstStyle/>
          <a:p>
            <a:pPr algn="l" eaLnBrk="1" hangingPunct="1">
              <a:lnSpc>
                <a:spcPct val="90000"/>
              </a:lnSpc>
            </a:pPr>
            <a:r>
              <a:rPr lang="en-US" sz="2000" dirty="0" smtClean="0"/>
              <a:t>Troop 344 and 9344</a:t>
            </a:r>
          </a:p>
          <a:p>
            <a:pPr algn="l" eaLnBrk="1" hangingPunct="1">
              <a:lnSpc>
                <a:spcPct val="90000"/>
              </a:lnSpc>
            </a:pPr>
            <a:r>
              <a:rPr lang="en-US" sz="2000" dirty="0" smtClean="0"/>
              <a:t>Pemberville, OH</a:t>
            </a:r>
            <a:endParaRPr lang="uk-UA" sz="2000" dirty="0" smtClean="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0" y="3811588"/>
            <a:ext cx="914400" cy="933450"/>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Citizenship in the World</a:t>
            </a:r>
            <a:endParaRPr lang="en-US" dirty="0"/>
          </a:p>
        </p:txBody>
      </p:sp>
      <p:sp>
        <p:nvSpPr>
          <p:cNvPr id="3" name="Content Placeholder 2"/>
          <p:cNvSpPr>
            <a:spLocks noGrp="1"/>
          </p:cNvSpPr>
          <p:nvPr>
            <p:ph idx="1"/>
          </p:nvPr>
        </p:nvSpPr>
        <p:spPr/>
        <p:txBody>
          <a:bodyPr/>
          <a:lstStyle/>
          <a:p>
            <a:r>
              <a:rPr lang="en-US" dirty="0"/>
              <a:t>What is your responsibility to the world?</a:t>
            </a:r>
          </a:p>
          <a:p>
            <a:pPr lvl="1"/>
            <a:r>
              <a:rPr lang="en-US" b="0" dirty="0" smtClean="0"/>
              <a:t>To </a:t>
            </a:r>
            <a:r>
              <a:rPr lang="en-US" b="0" dirty="0"/>
              <a:t>make the world a better place for all?</a:t>
            </a:r>
          </a:p>
          <a:p>
            <a:pPr lvl="1"/>
            <a:r>
              <a:rPr lang="en-US" b="0" dirty="0" smtClean="0"/>
              <a:t>To </a:t>
            </a:r>
            <a:r>
              <a:rPr lang="en-US" b="0" dirty="0"/>
              <a:t>do my part in saving the environment?</a:t>
            </a:r>
          </a:p>
          <a:p>
            <a:pPr lvl="1"/>
            <a:r>
              <a:rPr lang="en-US" b="0" dirty="0" smtClean="0"/>
              <a:t>Find </a:t>
            </a:r>
            <a:r>
              <a:rPr lang="en-US" b="0" dirty="0"/>
              <a:t>better ways for people to coexist?</a:t>
            </a:r>
          </a:p>
          <a:p>
            <a:pPr lvl="1"/>
            <a:r>
              <a:rPr lang="en-US" b="0" dirty="0" smtClean="0"/>
              <a:t>Avoid </a:t>
            </a:r>
            <a:r>
              <a:rPr lang="en-US" b="0" dirty="0"/>
              <a:t>wars?</a:t>
            </a:r>
          </a:p>
          <a:p>
            <a:pPr lvl="1"/>
            <a:r>
              <a:rPr lang="en-US" b="0" dirty="0" smtClean="0"/>
              <a:t>Protect </a:t>
            </a:r>
            <a:r>
              <a:rPr lang="en-US" b="0" dirty="0"/>
              <a:t>human rights?</a:t>
            </a:r>
          </a:p>
          <a:p>
            <a:pPr lvl="1"/>
            <a:r>
              <a:rPr lang="en-US" b="0" dirty="0" smtClean="0"/>
              <a:t>Help </a:t>
            </a:r>
            <a:r>
              <a:rPr lang="en-US" b="0" dirty="0"/>
              <a:t>others practice the religion they want to practice?</a:t>
            </a:r>
          </a:p>
          <a:p>
            <a:pPr lvl="1"/>
            <a:r>
              <a:rPr lang="en-US" b="0" dirty="0" smtClean="0"/>
              <a:t>Discover </a:t>
            </a:r>
            <a:r>
              <a:rPr lang="en-US" b="0" dirty="0"/>
              <a:t>a way to make a better chocolate?</a:t>
            </a:r>
            <a:endParaRPr lang="en-US" b="0" dirty="0"/>
          </a:p>
        </p:txBody>
      </p:sp>
    </p:spTree>
    <p:extLst>
      <p:ext uri="{BB962C8B-B14F-4D97-AF65-F5344CB8AC3E}">
        <p14:creationId xmlns:p14="http://schemas.microsoft.com/office/powerpoint/2010/main" val="26198081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1763713" y="228600"/>
            <a:ext cx="6480175" cy="990600"/>
          </a:xfrm>
        </p:spPr>
        <p:txBody>
          <a:bodyPr/>
          <a:lstStyle/>
          <a:p>
            <a:r>
              <a:rPr lang="en-US" sz="3200" b="1" dirty="0" smtClean="0">
                <a:solidFill>
                  <a:srgbClr val="000000"/>
                </a:solidFill>
              </a:rPr>
              <a:t>Requirement 2</a:t>
            </a:r>
            <a:endParaRPr lang="uk-UA" sz="3200" b="1" dirty="0" smtClean="0"/>
          </a:p>
        </p:txBody>
      </p:sp>
      <p:sp>
        <p:nvSpPr>
          <p:cNvPr id="4099" name="Rectangle 3"/>
          <p:cNvSpPr>
            <a:spLocks noGrp="1" noChangeArrowheads="1"/>
          </p:cNvSpPr>
          <p:nvPr>
            <p:ph type="body" idx="1"/>
          </p:nvPr>
        </p:nvSpPr>
        <p:spPr>
          <a:xfrm>
            <a:off x="1816100" y="1677988"/>
            <a:ext cx="6716713" cy="4846637"/>
          </a:xfrm>
        </p:spPr>
        <p:txBody>
          <a:bodyPr/>
          <a:lstStyle/>
          <a:p>
            <a:pPr marL="0" indent="0">
              <a:buNone/>
            </a:pPr>
            <a:r>
              <a:rPr lang="en-US" dirty="0"/>
              <a:t>Explain how one becomes a citizen in the United States, and explain the rights, duties, and obligations of U.S. citizenship. Discuss the similarities and differences between the rights, duties, and obligations of U.S. citizens and the citizens of two other countries.</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53000" y="285750"/>
            <a:ext cx="914400" cy="933450"/>
          </a:xfrm>
          <a:prstGeom prst="rect">
            <a:avLst/>
          </a:prstGeom>
        </p:spPr>
      </p:pic>
    </p:spTree>
    <p:extLst>
      <p:ext uri="{BB962C8B-B14F-4D97-AF65-F5344CB8AC3E}">
        <p14:creationId xmlns:p14="http://schemas.microsoft.com/office/powerpoint/2010/main" val="12795917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to Become a U.S. Citizen</a:t>
            </a:r>
            <a:endParaRPr lang="en-US" dirty="0"/>
          </a:p>
        </p:txBody>
      </p:sp>
      <p:sp>
        <p:nvSpPr>
          <p:cNvPr id="3" name="Content Placeholder 2"/>
          <p:cNvSpPr>
            <a:spLocks noGrp="1"/>
          </p:cNvSpPr>
          <p:nvPr>
            <p:ph idx="1"/>
          </p:nvPr>
        </p:nvSpPr>
        <p:spPr/>
        <p:txBody>
          <a:bodyPr/>
          <a:lstStyle/>
          <a:p>
            <a:r>
              <a:rPr lang="en-US" sz="2400" dirty="0"/>
              <a:t>US Citizenship</a:t>
            </a:r>
          </a:p>
          <a:p>
            <a:pPr lvl="1"/>
            <a:r>
              <a:rPr lang="en-US" sz="2000" dirty="0"/>
              <a:t>How one becomes a citizen in the United States.</a:t>
            </a:r>
          </a:p>
          <a:p>
            <a:pPr lvl="2"/>
            <a:r>
              <a:rPr lang="en-US" sz="1800" dirty="0"/>
              <a:t>You were born in the United States or a territory of the United States.</a:t>
            </a:r>
          </a:p>
          <a:p>
            <a:pPr lvl="2"/>
            <a:r>
              <a:rPr lang="en-US" sz="1800" dirty="0"/>
              <a:t>At least one of your parents a U.S. citizen.</a:t>
            </a:r>
          </a:p>
          <a:p>
            <a:pPr lvl="2"/>
            <a:r>
              <a:rPr lang="en-US" sz="1800" dirty="0"/>
              <a:t>You may qualify for naturalization if you:</a:t>
            </a:r>
          </a:p>
          <a:p>
            <a:pPr lvl="3"/>
            <a:r>
              <a:rPr lang="en-US" sz="1600" dirty="0"/>
              <a:t>are at least 18 years.</a:t>
            </a:r>
          </a:p>
          <a:p>
            <a:pPr lvl="3"/>
            <a:r>
              <a:rPr lang="en-US" sz="1600" dirty="0"/>
              <a:t>are a permanent resident for at least 5 years (or 3 years if you are married to a U.S. citizen).</a:t>
            </a:r>
          </a:p>
          <a:p>
            <a:pPr lvl="3"/>
            <a:r>
              <a:rPr lang="en-US" sz="1600" dirty="0"/>
              <a:t>prepare and Submit an Application for Naturalization.</a:t>
            </a:r>
          </a:p>
          <a:p>
            <a:pPr lvl="3"/>
            <a:r>
              <a:rPr lang="en-US" sz="1600" dirty="0"/>
              <a:t>submit biometrics for FBI background check.</a:t>
            </a:r>
          </a:p>
          <a:p>
            <a:pPr lvl="3"/>
            <a:r>
              <a:rPr lang="en-US" sz="1600" dirty="0"/>
              <a:t>complete the interview.</a:t>
            </a:r>
          </a:p>
          <a:p>
            <a:pPr lvl="4"/>
            <a:r>
              <a:rPr lang="en-US" sz="1600" dirty="0"/>
              <a:t>Pass English test.</a:t>
            </a:r>
          </a:p>
          <a:p>
            <a:pPr lvl="4"/>
            <a:r>
              <a:rPr lang="en-US" sz="1600" dirty="0"/>
              <a:t>Pass Civics test.</a:t>
            </a:r>
          </a:p>
          <a:p>
            <a:pPr lvl="3"/>
            <a:r>
              <a:rPr lang="en-US" sz="1600" dirty="0"/>
              <a:t>take the Oath of Allegiance to the United States.</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199" y="3581400"/>
            <a:ext cx="2850381" cy="1905000"/>
          </a:xfrm>
          <a:prstGeom prst="rect">
            <a:avLst/>
          </a:prstGeom>
        </p:spPr>
      </p:pic>
    </p:spTree>
    <p:extLst>
      <p:ext uri="{BB962C8B-B14F-4D97-AF65-F5344CB8AC3E}">
        <p14:creationId xmlns:p14="http://schemas.microsoft.com/office/powerpoint/2010/main" val="3303524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19250" y="152400"/>
            <a:ext cx="7199313" cy="990600"/>
          </a:xfrm>
        </p:spPr>
        <p:txBody>
          <a:bodyPr/>
          <a:lstStyle/>
          <a:p>
            <a:r>
              <a:rPr lang="en-US" sz="3200" dirty="0" smtClean="0"/>
              <a:t>Rights, Duties, and Obligations of U.S. Citizenship</a:t>
            </a:r>
            <a:endParaRPr lang="en-US" sz="3200" dirty="0"/>
          </a:p>
        </p:txBody>
      </p:sp>
      <p:sp>
        <p:nvSpPr>
          <p:cNvPr id="3" name="Content Placeholder 2"/>
          <p:cNvSpPr>
            <a:spLocks noGrp="1"/>
          </p:cNvSpPr>
          <p:nvPr>
            <p:ph idx="1"/>
          </p:nvPr>
        </p:nvSpPr>
        <p:spPr/>
        <p:txBody>
          <a:bodyPr/>
          <a:lstStyle/>
          <a:p>
            <a:r>
              <a:rPr lang="en-US" sz="2400" dirty="0"/>
              <a:t>US Citizenship Rights:</a:t>
            </a:r>
          </a:p>
          <a:p>
            <a:pPr lvl="1"/>
            <a:r>
              <a:rPr lang="en-US" sz="2000" dirty="0"/>
              <a:t>Freedom of speech and expression.</a:t>
            </a:r>
          </a:p>
          <a:p>
            <a:pPr lvl="1"/>
            <a:r>
              <a:rPr lang="en-US" sz="2000" dirty="0"/>
              <a:t>Freedom to worship as you wish.</a:t>
            </a:r>
          </a:p>
          <a:p>
            <a:pPr lvl="1"/>
            <a:r>
              <a:rPr lang="en-US" sz="2000" dirty="0"/>
              <a:t>Right to a prompt, fair trial by jury.</a:t>
            </a:r>
          </a:p>
          <a:p>
            <a:pPr lvl="1"/>
            <a:r>
              <a:rPr lang="en-US" sz="2000" dirty="0"/>
              <a:t>Right to vote in elections for public officials.</a:t>
            </a:r>
          </a:p>
          <a:p>
            <a:pPr lvl="1"/>
            <a:r>
              <a:rPr lang="en-US" sz="2000" dirty="0"/>
              <a:t>Right to apply for federal employment .requiring U.S. citizenship.</a:t>
            </a:r>
          </a:p>
          <a:p>
            <a:pPr lvl="1"/>
            <a:r>
              <a:rPr lang="en-US" sz="2000" dirty="0"/>
              <a:t>Right to run for elected office.</a:t>
            </a:r>
          </a:p>
          <a:p>
            <a:pPr lvl="1"/>
            <a:r>
              <a:rPr lang="en-US" sz="2000" dirty="0"/>
              <a:t>Freedom to pursue “life, liberty, and the pursuit of happiness”.</a:t>
            </a:r>
            <a:endParaRPr lang="en-US" sz="1600" dirty="0"/>
          </a:p>
          <a:p>
            <a:endParaRPr lang="en-US" dirty="0"/>
          </a:p>
        </p:txBody>
      </p:sp>
    </p:spTree>
    <p:extLst>
      <p:ext uri="{BB962C8B-B14F-4D97-AF65-F5344CB8AC3E}">
        <p14:creationId xmlns:p14="http://schemas.microsoft.com/office/powerpoint/2010/main" val="42709354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19250" y="152400"/>
            <a:ext cx="7199313" cy="990600"/>
          </a:xfrm>
        </p:spPr>
        <p:txBody>
          <a:bodyPr/>
          <a:lstStyle/>
          <a:p>
            <a:r>
              <a:rPr lang="en-US" sz="3200" dirty="0" smtClean="0"/>
              <a:t>Rights, Duties, and Obligations of U.S. Citizenship</a:t>
            </a:r>
            <a:endParaRPr lang="en-US" sz="3200" dirty="0"/>
          </a:p>
        </p:txBody>
      </p:sp>
      <p:sp>
        <p:nvSpPr>
          <p:cNvPr id="3" name="Content Placeholder 2"/>
          <p:cNvSpPr>
            <a:spLocks noGrp="1"/>
          </p:cNvSpPr>
          <p:nvPr>
            <p:ph idx="1"/>
          </p:nvPr>
        </p:nvSpPr>
        <p:spPr/>
        <p:txBody>
          <a:bodyPr/>
          <a:lstStyle/>
          <a:p>
            <a:r>
              <a:rPr lang="en-US" sz="2400" dirty="0"/>
              <a:t>US Citizenship Duties:</a:t>
            </a:r>
          </a:p>
          <a:p>
            <a:pPr lvl="1"/>
            <a:r>
              <a:rPr lang="en-US" sz="2000" dirty="0"/>
              <a:t>Making yourself aware of all federal, state, and local laws.</a:t>
            </a:r>
          </a:p>
          <a:p>
            <a:pPr lvl="1"/>
            <a:r>
              <a:rPr lang="en-US" sz="2000" dirty="0"/>
              <a:t>Following all laws and regulations in good faith.</a:t>
            </a:r>
          </a:p>
          <a:p>
            <a:pPr lvl="1"/>
            <a:r>
              <a:rPr lang="en-US" sz="2000" dirty="0"/>
              <a:t>If you witness any crimes, reporting what you’ve seen to the authorities.</a:t>
            </a:r>
          </a:p>
          <a:p>
            <a:pPr lvl="1"/>
            <a:r>
              <a:rPr lang="en-US" sz="2000" dirty="0"/>
              <a:t>Serve on a jury when called upon.</a:t>
            </a:r>
          </a:p>
          <a:p>
            <a:pPr lvl="1"/>
            <a:r>
              <a:rPr lang="en-US" sz="2000" dirty="0"/>
              <a:t>Paying all of your taxes honestly and in a timely manner.</a:t>
            </a:r>
          </a:p>
          <a:p>
            <a:pPr lvl="1"/>
            <a:r>
              <a:rPr lang="en-US" sz="2000" dirty="0"/>
              <a:t>Defend the country if the need should arise.</a:t>
            </a:r>
          </a:p>
          <a:p>
            <a:pPr lvl="1"/>
            <a:r>
              <a:rPr lang="en-US" sz="2000" dirty="0"/>
              <a:t>Voting in local, state, and federal elections to strengthen our democracy.</a:t>
            </a:r>
            <a:endParaRPr lang="en-US" sz="1600" dirty="0"/>
          </a:p>
          <a:p>
            <a:endParaRPr lang="en-US" dirty="0"/>
          </a:p>
        </p:txBody>
      </p:sp>
    </p:spTree>
    <p:extLst>
      <p:ext uri="{BB962C8B-B14F-4D97-AF65-F5344CB8AC3E}">
        <p14:creationId xmlns:p14="http://schemas.microsoft.com/office/powerpoint/2010/main" val="11238791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19250" y="152400"/>
            <a:ext cx="7199313" cy="990600"/>
          </a:xfrm>
        </p:spPr>
        <p:txBody>
          <a:bodyPr/>
          <a:lstStyle/>
          <a:p>
            <a:r>
              <a:rPr lang="en-US" sz="3200" dirty="0" smtClean="0"/>
              <a:t>Rights, Duties, and Obligations of U.S. Citizenship</a:t>
            </a:r>
            <a:endParaRPr lang="en-US" sz="3200" dirty="0"/>
          </a:p>
        </p:txBody>
      </p:sp>
      <p:sp>
        <p:nvSpPr>
          <p:cNvPr id="3" name="Content Placeholder 2"/>
          <p:cNvSpPr>
            <a:spLocks noGrp="1"/>
          </p:cNvSpPr>
          <p:nvPr>
            <p:ph idx="1"/>
          </p:nvPr>
        </p:nvSpPr>
        <p:spPr/>
        <p:txBody>
          <a:bodyPr/>
          <a:lstStyle/>
          <a:p>
            <a:r>
              <a:rPr lang="en-US" sz="2400" dirty="0"/>
              <a:t>US Citizenship Obligations:</a:t>
            </a:r>
          </a:p>
          <a:p>
            <a:pPr lvl="1"/>
            <a:r>
              <a:rPr lang="en-US" sz="2000" dirty="0" smtClean="0"/>
              <a:t>Support and defend the U.S. Constitution.</a:t>
            </a:r>
          </a:p>
          <a:p>
            <a:pPr lvl="1"/>
            <a:r>
              <a:rPr lang="en-US" sz="2000" dirty="0" smtClean="0"/>
              <a:t>Stay informed of the issues affecting your community.</a:t>
            </a:r>
          </a:p>
          <a:p>
            <a:pPr lvl="1"/>
            <a:r>
              <a:rPr lang="en-US" sz="2000" dirty="0" smtClean="0"/>
              <a:t>Participate in the democratic process.</a:t>
            </a:r>
          </a:p>
          <a:p>
            <a:pPr lvl="1"/>
            <a:r>
              <a:rPr lang="en-US" sz="2000" dirty="0" smtClean="0"/>
              <a:t>Respect and obey federal, state, and local laws.</a:t>
            </a:r>
          </a:p>
          <a:p>
            <a:pPr lvl="1"/>
            <a:r>
              <a:rPr lang="en-US" sz="2000" dirty="0" smtClean="0"/>
              <a:t>Respect the rights, beliefs, and opinions of others.</a:t>
            </a:r>
          </a:p>
          <a:p>
            <a:pPr lvl="1"/>
            <a:r>
              <a:rPr lang="en-US" sz="2000" dirty="0" smtClean="0"/>
              <a:t>Participate in your local community.</a:t>
            </a:r>
            <a:endParaRPr lang="en-US" sz="1600" dirty="0" smtClean="0"/>
          </a:p>
          <a:p>
            <a:endParaRPr lang="en-US" dirty="0"/>
          </a:p>
        </p:txBody>
      </p:sp>
    </p:spTree>
    <p:extLst>
      <p:ext uri="{BB962C8B-B14F-4D97-AF65-F5344CB8AC3E}">
        <p14:creationId xmlns:p14="http://schemas.microsoft.com/office/powerpoint/2010/main" val="11420965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Citizenship in Other Countries</a:t>
            </a:r>
            <a:endParaRPr lang="en-US" dirty="0"/>
          </a:p>
        </p:txBody>
      </p:sp>
      <p:graphicFrame>
        <p:nvGraphicFramePr>
          <p:cNvPr id="9" name="Content Placeholder 8"/>
          <p:cNvGraphicFramePr>
            <a:graphicFrameLocks noGrp="1"/>
          </p:cNvGraphicFramePr>
          <p:nvPr>
            <p:ph idx="1"/>
            <p:extLst>
              <p:ext uri="{D42A27DB-BD31-4B8C-83A1-F6EECF244321}">
                <p14:modId xmlns:p14="http://schemas.microsoft.com/office/powerpoint/2010/main" val="49019885"/>
              </p:ext>
            </p:extLst>
          </p:nvPr>
        </p:nvGraphicFramePr>
        <p:xfrm>
          <a:off x="1619250" y="1447801"/>
          <a:ext cx="7141620" cy="4336435"/>
        </p:xfrm>
        <a:graphic>
          <a:graphicData uri="http://schemas.openxmlformats.org/drawingml/2006/table">
            <a:tbl>
              <a:tblPr firstRow="1" firstCol="1" bandRow="1">
                <a:tableStyleId>{5C22544A-7EE6-4342-B048-85BDC9FD1C3A}</a:tableStyleId>
              </a:tblPr>
              <a:tblGrid>
                <a:gridCol w="914400"/>
                <a:gridCol w="414560"/>
                <a:gridCol w="415190"/>
                <a:gridCol w="415190"/>
                <a:gridCol w="415190"/>
                <a:gridCol w="415190"/>
                <a:gridCol w="415190"/>
                <a:gridCol w="415190"/>
                <a:gridCol w="415190"/>
                <a:gridCol w="415190"/>
                <a:gridCol w="415190"/>
                <a:gridCol w="415190"/>
                <a:gridCol w="415190"/>
                <a:gridCol w="415190"/>
                <a:gridCol w="415190"/>
                <a:gridCol w="415190"/>
              </a:tblGrid>
              <a:tr h="2538127">
                <a:tc>
                  <a:txBody>
                    <a:bodyPr/>
                    <a:lstStyle/>
                    <a:p>
                      <a:pPr marL="71755" marR="71755">
                        <a:spcBef>
                          <a:spcPts val="0"/>
                        </a:spcBef>
                        <a:spcAft>
                          <a:spcPts val="0"/>
                        </a:spcAft>
                      </a:pPr>
                      <a:endParaRPr lang="en-US" sz="1200" dirty="0">
                        <a:effectLst/>
                        <a:latin typeface="Times New Roman" panose="02020603050405020304" pitchFamily="18" charset="0"/>
                        <a:ea typeface="MS Mincho" panose="02020609040205080304" pitchFamily="49" charset="-128"/>
                      </a:endParaRPr>
                    </a:p>
                  </a:txBody>
                  <a:tcPr marL="67437" marR="67437" marT="0" marB="0" vert="vert270" anchor="ctr"/>
                </a:tc>
                <a:tc>
                  <a:txBody>
                    <a:bodyPr/>
                    <a:lstStyle/>
                    <a:p>
                      <a:pPr marL="71755" marR="71755">
                        <a:spcBef>
                          <a:spcPts val="0"/>
                        </a:spcBef>
                        <a:spcAft>
                          <a:spcPts val="0"/>
                        </a:spcAft>
                      </a:pPr>
                      <a:r>
                        <a:rPr lang="en-US" sz="1400" b="1" dirty="0">
                          <a:effectLst/>
                        </a:rPr>
                        <a:t>Freedom </a:t>
                      </a:r>
                      <a:r>
                        <a:rPr lang="en-US" sz="1400" b="1" dirty="0" smtClean="0">
                          <a:effectLst/>
                        </a:rPr>
                        <a:t>Speech</a:t>
                      </a:r>
                      <a:endParaRPr lang="en-US" sz="1400" b="1" dirty="0">
                        <a:effectLst/>
                        <a:latin typeface="Times New Roman" panose="02020603050405020304" pitchFamily="18" charset="0"/>
                        <a:ea typeface="MS Mincho" panose="02020609040205080304" pitchFamily="49" charset="-128"/>
                      </a:endParaRPr>
                    </a:p>
                  </a:txBody>
                  <a:tcPr marL="67437" marR="67437" marT="0" marB="0" vert="vert270" anchor="ctr"/>
                </a:tc>
                <a:tc>
                  <a:txBody>
                    <a:bodyPr/>
                    <a:lstStyle/>
                    <a:p>
                      <a:pPr marL="71755" marR="71755">
                        <a:spcBef>
                          <a:spcPts val="0"/>
                        </a:spcBef>
                        <a:spcAft>
                          <a:spcPts val="0"/>
                        </a:spcAft>
                      </a:pPr>
                      <a:r>
                        <a:rPr lang="en-US" sz="1400" b="1" dirty="0">
                          <a:effectLst/>
                        </a:rPr>
                        <a:t>Freedom </a:t>
                      </a:r>
                      <a:r>
                        <a:rPr lang="en-US" sz="1400" b="1" dirty="0" smtClean="0">
                          <a:effectLst/>
                        </a:rPr>
                        <a:t>Worship</a:t>
                      </a:r>
                      <a:endParaRPr lang="en-US" sz="1400" b="1" dirty="0">
                        <a:effectLst/>
                        <a:latin typeface="Times New Roman" panose="02020603050405020304" pitchFamily="18" charset="0"/>
                        <a:ea typeface="MS Mincho" panose="02020609040205080304" pitchFamily="49" charset="-128"/>
                      </a:endParaRPr>
                    </a:p>
                  </a:txBody>
                  <a:tcPr marL="67437" marR="67437" marT="0" marB="0" vert="vert270" anchor="ctr"/>
                </a:tc>
                <a:tc>
                  <a:txBody>
                    <a:bodyPr/>
                    <a:lstStyle/>
                    <a:p>
                      <a:pPr marL="71755" marR="71755">
                        <a:spcBef>
                          <a:spcPts val="0"/>
                        </a:spcBef>
                        <a:spcAft>
                          <a:spcPts val="0"/>
                        </a:spcAft>
                      </a:pPr>
                      <a:r>
                        <a:rPr lang="en-US" sz="1400" b="1" dirty="0">
                          <a:effectLst/>
                        </a:rPr>
                        <a:t>Trial by </a:t>
                      </a:r>
                      <a:r>
                        <a:rPr lang="en-US" sz="1400" b="1" dirty="0" smtClean="0">
                          <a:effectLst/>
                        </a:rPr>
                        <a:t>Jury</a:t>
                      </a:r>
                      <a:endParaRPr lang="en-US" sz="1400" b="1" dirty="0">
                        <a:effectLst/>
                        <a:latin typeface="Times New Roman" panose="02020603050405020304" pitchFamily="18" charset="0"/>
                        <a:ea typeface="MS Mincho" panose="02020609040205080304" pitchFamily="49" charset="-128"/>
                      </a:endParaRPr>
                    </a:p>
                  </a:txBody>
                  <a:tcPr marL="67437" marR="67437" marT="0" marB="0" vert="vert270" anchor="ctr"/>
                </a:tc>
                <a:tc>
                  <a:txBody>
                    <a:bodyPr/>
                    <a:lstStyle/>
                    <a:p>
                      <a:pPr marL="71755" marR="71755">
                        <a:spcBef>
                          <a:spcPts val="0"/>
                        </a:spcBef>
                        <a:spcAft>
                          <a:spcPts val="0"/>
                        </a:spcAft>
                      </a:pPr>
                      <a:r>
                        <a:rPr lang="en-US" sz="1400" b="1" dirty="0">
                          <a:effectLst/>
                        </a:rPr>
                        <a:t>Vote for Top </a:t>
                      </a:r>
                      <a:r>
                        <a:rPr lang="en-US" sz="1400" b="1" dirty="0" smtClean="0">
                          <a:effectLst/>
                        </a:rPr>
                        <a:t>Leaders</a:t>
                      </a:r>
                      <a:endParaRPr lang="en-US" sz="1400" b="1" dirty="0">
                        <a:effectLst/>
                        <a:latin typeface="Times New Roman" panose="02020603050405020304" pitchFamily="18" charset="0"/>
                        <a:ea typeface="MS Mincho" panose="02020609040205080304" pitchFamily="49" charset="-128"/>
                      </a:endParaRPr>
                    </a:p>
                  </a:txBody>
                  <a:tcPr marL="67437" marR="67437" marT="0" marB="0" vert="vert270" anchor="ctr"/>
                </a:tc>
                <a:tc>
                  <a:txBody>
                    <a:bodyPr/>
                    <a:lstStyle/>
                    <a:p>
                      <a:pPr marL="71755" marR="71755">
                        <a:spcBef>
                          <a:spcPts val="0"/>
                        </a:spcBef>
                        <a:spcAft>
                          <a:spcPts val="0"/>
                        </a:spcAft>
                      </a:pPr>
                      <a:r>
                        <a:rPr lang="en-US" sz="1400" b="1" dirty="0">
                          <a:effectLst/>
                        </a:rPr>
                        <a:t>Government </a:t>
                      </a:r>
                      <a:r>
                        <a:rPr lang="en-US" sz="1400" b="1" dirty="0" smtClean="0">
                          <a:effectLst/>
                        </a:rPr>
                        <a:t>Healthcare</a:t>
                      </a:r>
                      <a:endParaRPr lang="en-US" sz="1400" b="1" dirty="0">
                        <a:effectLst/>
                        <a:latin typeface="Times New Roman" panose="02020603050405020304" pitchFamily="18" charset="0"/>
                        <a:ea typeface="MS Mincho" panose="02020609040205080304" pitchFamily="49" charset="-128"/>
                      </a:endParaRPr>
                    </a:p>
                  </a:txBody>
                  <a:tcPr marL="67437" marR="67437" marT="0" marB="0" vert="vert270" anchor="ctr"/>
                </a:tc>
                <a:tc>
                  <a:txBody>
                    <a:bodyPr/>
                    <a:lstStyle/>
                    <a:p>
                      <a:pPr marL="71755" marR="71755">
                        <a:spcBef>
                          <a:spcPts val="0"/>
                        </a:spcBef>
                        <a:spcAft>
                          <a:spcPts val="0"/>
                        </a:spcAft>
                      </a:pPr>
                      <a:r>
                        <a:rPr lang="en-US" sz="1400" b="1" dirty="0">
                          <a:effectLst/>
                        </a:rPr>
                        <a:t>Protection against gender</a:t>
                      </a:r>
                      <a:br>
                        <a:rPr lang="en-US" sz="1400" b="1" dirty="0">
                          <a:effectLst/>
                        </a:rPr>
                      </a:br>
                      <a:r>
                        <a:rPr lang="en-US" sz="1400" b="1" dirty="0">
                          <a:effectLst/>
                        </a:rPr>
                        <a:t>discrimination</a:t>
                      </a:r>
                      <a:endParaRPr lang="en-US" sz="1400" b="1" dirty="0">
                        <a:effectLst/>
                        <a:latin typeface="Times New Roman" panose="02020603050405020304" pitchFamily="18" charset="0"/>
                        <a:ea typeface="MS Mincho" panose="02020609040205080304" pitchFamily="49" charset="-128"/>
                      </a:endParaRPr>
                    </a:p>
                  </a:txBody>
                  <a:tcPr marL="67437" marR="67437" marT="0" marB="0" vert="vert270" anchor="ctr"/>
                </a:tc>
                <a:tc>
                  <a:txBody>
                    <a:bodyPr/>
                    <a:lstStyle/>
                    <a:p>
                      <a:pPr marL="71755" marR="71755">
                        <a:spcBef>
                          <a:spcPts val="0"/>
                        </a:spcBef>
                        <a:spcAft>
                          <a:spcPts val="0"/>
                        </a:spcAft>
                      </a:pPr>
                      <a:r>
                        <a:rPr lang="en-US" sz="1400" b="1" dirty="0">
                          <a:effectLst/>
                        </a:rPr>
                        <a:t>Protection against </a:t>
                      </a:r>
                      <a:r>
                        <a:rPr lang="en-US" sz="1400" b="1" dirty="0" smtClean="0">
                          <a:effectLst/>
                        </a:rPr>
                        <a:t>racial</a:t>
                      </a:r>
                      <a:br>
                        <a:rPr lang="en-US" sz="1400" b="1" dirty="0" smtClean="0">
                          <a:effectLst/>
                        </a:rPr>
                      </a:br>
                      <a:r>
                        <a:rPr lang="en-US" sz="1400" b="1" dirty="0" smtClean="0">
                          <a:effectLst/>
                        </a:rPr>
                        <a:t>discrimination</a:t>
                      </a:r>
                      <a:endParaRPr lang="en-US" sz="1400" b="1" dirty="0">
                        <a:effectLst/>
                        <a:latin typeface="Times New Roman" panose="02020603050405020304" pitchFamily="18" charset="0"/>
                        <a:ea typeface="MS Mincho" panose="02020609040205080304" pitchFamily="49" charset="-128"/>
                      </a:endParaRPr>
                    </a:p>
                  </a:txBody>
                  <a:tcPr marL="67437" marR="67437" marT="0" marB="0" vert="vert270" anchor="ctr"/>
                </a:tc>
                <a:tc>
                  <a:txBody>
                    <a:bodyPr/>
                    <a:lstStyle/>
                    <a:p>
                      <a:pPr marL="71755" marR="71755">
                        <a:spcBef>
                          <a:spcPts val="0"/>
                        </a:spcBef>
                        <a:spcAft>
                          <a:spcPts val="0"/>
                        </a:spcAft>
                      </a:pPr>
                      <a:r>
                        <a:rPr lang="en-US" sz="1400" b="1" dirty="0">
                          <a:effectLst/>
                        </a:rPr>
                        <a:t>Name your kid whatever</a:t>
                      </a:r>
                      <a:endParaRPr lang="en-US" sz="1400" b="1" dirty="0">
                        <a:effectLst/>
                        <a:latin typeface="Times New Roman" panose="02020603050405020304" pitchFamily="18" charset="0"/>
                        <a:ea typeface="MS Mincho" panose="02020609040205080304" pitchFamily="49" charset="-128"/>
                      </a:endParaRPr>
                    </a:p>
                  </a:txBody>
                  <a:tcPr marL="67437" marR="67437" marT="0" marB="0" vert="vert270" anchor="ctr"/>
                </a:tc>
                <a:tc>
                  <a:txBody>
                    <a:bodyPr/>
                    <a:lstStyle/>
                    <a:p>
                      <a:pPr marL="71755" marR="71755">
                        <a:spcBef>
                          <a:spcPts val="0"/>
                        </a:spcBef>
                        <a:spcAft>
                          <a:spcPts val="0"/>
                        </a:spcAft>
                      </a:pPr>
                      <a:r>
                        <a:rPr lang="en-US" sz="1400" b="1" dirty="0">
                          <a:effectLst/>
                        </a:rPr>
                        <a:t>Unlimited access to </a:t>
                      </a:r>
                      <a:r>
                        <a:rPr lang="en-US" sz="1400" b="1" dirty="0" smtClean="0">
                          <a:effectLst/>
                        </a:rPr>
                        <a:t>WWW</a:t>
                      </a:r>
                      <a:endParaRPr lang="en-US" sz="1400" b="1" dirty="0">
                        <a:effectLst/>
                        <a:latin typeface="Times New Roman" panose="02020603050405020304" pitchFamily="18" charset="0"/>
                        <a:ea typeface="MS Mincho" panose="02020609040205080304" pitchFamily="49" charset="-128"/>
                      </a:endParaRPr>
                    </a:p>
                  </a:txBody>
                  <a:tcPr marL="67437" marR="67437" marT="0" marB="0" vert="vert270" anchor="ctr"/>
                </a:tc>
                <a:tc>
                  <a:txBody>
                    <a:bodyPr/>
                    <a:lstStyle/>
                    <a:p>
                      <a:pPr marL="71755" marR="71755">
                        <a:spcBef>
                          <a:spcPts val="0"/>
                        </a:spcBef>
                        <a:spcAft>
                          <a:spcPts val="0"/>
                        </a:spcAft>
                      </a:pPr>
                      <a:r>
                        <a:rPr lang="en-US" sz="1400" b="1" dirty="0">
                          <a:effectLst/>
                        </a:rPr>
                        <a:t>Disabilities protection</a:t>
                      </a:r>
                      <a:endParaRPr lang="en-US" sz="1400" b="1" dirty="0">
                        <a:effectLst/>
                        <a:latin typeface="Times New Roman" panose="02020603050405020304" pitchFamily="18" charset="0"/>
                        <a:ea typeface="MS Mincho" panose="02020609040205080304" pitchFamily="49" charset="-128"/>
                      </a:endParaRPr>
                    </a:p>
                  </a:txBody>
                  <a:tcPr marL="67437" marR="67437" marT="0" marB="0" vert="vert270" anchor="ctr"/>
                </a:tc>
                <a:tc>
                  <a:txBody>
                    <a:bodyPr/>
                    <a:lstStyle/>
                    <a:p>
                      <a:pPr marL="71755" marR="71755">
                        <a:spcBef>
                          <a:spcPts val="0"/>
                        </a:spcBef>
                        <a:spcAft>
                          <a:spcPts val="0"/>
                        </a:spcAft>
                      </a:pPr>
                      <a:r>
                        <a:rPr lang="en-US" sz="1400" b="1" dirty="0">
                          <a:effectLst/>
                        </a:rPr>
                        <a:t>Vote</a:t>
                      </a:r>
                      <a:endParaRPr lang="en-US" sz="1400" b="1" dirty="0">
                        <a:effectLst/>
                        <a:latin typeface="Times New Roman" panose="02020603050405020304" pitchFamily="18" charset="0"/>
                        <a:ea typeface="MS Mincho" panose="02020609040205080304" pitchFamily="49" charset="-128"/>
                      </a:endParaRPr>
                    </a:p>
                  </a:txBody>
                  <a:tcPr marL="67437" marR="67437" marT="0" marB="0" vert="vert270" anchor="ctr"/>
                </a:tc>
                <a:tc>
                  <a:txBody>
                    <a:bodyPr/>
                    <a:lstStyle/>
                    <a:p>
                      <a:pPr marL="71755" marR="71755">
                        <a:spcBef>
                          <a:spcPts val="0"/>
                        </a:spcBef>
                        <a:spcAft>
                          <a:spcPts val="0"/>
                        </a:spcAft>
                      </a:pPr>
                      <a:r>
                        <a:rPr lang="en-US" sz="1400" b="1" dirty="0">
                          <a:effectLst/>
                        </a:rPr>
                        <a:t>Mandatory Conscription</a:t>
                      </a:r>
                      <a:endParaRPr lang="en-US" sz="1400" b="1" dirty="0">
                        <a:effectLst/>
                        <a:latin typeface="Times New Roman" panose="02020603050405020304" pitchFamily="18" charset="0"/>
                        <a:ea typeface="MS Mincho" panose="02020609040205080304" pitchFamily="49" charset="-128"/>
                      </a:endParaRPr>
                    </a:p>
                  </a:txBody>
                  <a:tcPr marL="67437" marR="67437" marT="0" marB="0" vert="vert270" anchor="ctr"/>
                </a:tc>
                <a:tc>
                  <a:txBody>
                    <a:bodyPr/>
                    <a:lstStyle/>
                    <a:p>
                      <a:pPr marL="71755" marR="71755">
                        <a:spcBef>
                          <a:spcPts val="0"/>
                        </a:spcBef>
                        <a:spcAft>
                          <a:spcPts val="0"/>
                        </a:spcAft>
                      </a:pPr>
                      <a:r>
                        <a:rPr lang="en-US" sz="1400" b="1" dirty="0">
                          <a:effectLst/>
                        </a:rPr>
                        <a:t>Military Service</a:t>
                      </a:r>
                      <a:endParaRPr lang="en-US" sz="1400" b="1" dirty="0">
                        <a:effectLst/>
                        <a:latin typeface="Times New Roman" panose="02020603050405020304" pitchFamily="18" charset="0"/>
                        <a:ea typeface="MS Mincho" panose="02020609040205080304" pitchFamily="49" charset="-128"/>
                      </a:endParaRPr>
                    </a:p>
                  </a:txBody>
                  <a:tcPr marL="67437" marR="67437" marT="0" marB="0" vert="vert270" anchor="ctr"/>
                </a:tc>
                <a:tc>
                  <a:txBody>
                    <a:bodyPr/>
                    <a:lstStyle/>
                    <a:p>
                      <a:pPr marL="71755" marR="71755">
                        <a:spcBef>
                          <a:spcPts val="0"/>
                        </a:spcBef>
                        <a:spcAft>
                          <a:spcPts val="0"/>
                        </a:spcAft>
                      </a:pPr>
                      <a:r>
                        <a:rPr lang="en-US" sz="1400" b="1" dirty="0">
                          <a:effectLst/>
                        </a:rPr>
                        <a:t>Pay Taxes</a:t>
                      </a:r>
                      <a:endParaRPr lang="en-US" sz="1400" b="1" dirty="0">
                        <a:effectLst/>
                        <a:latin typeface="Times New Roman" panose="02020603050405020304" pitchFamily="18" charset="0"/>
                        <a:ea typeface="MS Mincho" panose="02020609040205080304" pitchFamily="49" charset="-128"/>
                      </a:endParaRPr>
                    </a:p>
                  </a:txBody>
                  <a:tcPr marL="67437" marR="67437" marT="0" marB="0" vert="vert270" anchor="ctr"/>
                </a:tc>
                <a:tc>
                  <a:txBody>
                    <a:bodyPr/>
                    <a:lstStyle/>
                    <a:p>
                      <a:pPr marL="71755" marR="71755">
                        <a:spcBef>
                          <a:spcPts val="0"/>
                        </a:spcBef>
                        <a:spcAft>
                          <a:spcPts val="0"/>
                        </a:spcAft>
                      </a:pPr>
                      <a:r>
                        <a:rPr lang="en-US" sz="1400" b="1" dirty="0">
                          <a:effectLst/>
                        </a:rPr>
                        <a:t>Serve on Jury</a:t>
                      </a:r>
                      <a:endParaRPr lang="en-US" sz="1400" b="1" dirty="0">
                        <a:effectLst/>
                        <a:latin typeface="Times New Roman" panose="02020603050405020304" pitchFamily="18" charset="0"/>
                        <a:ea typeface="MS Mincho" panose="02020609040205080304" pitchFamily="49" charset="-128"/>
                      </a:endParaRPr>
                    </a:p>
                  </a:txBody>
                  <a:tcPr marL="67437" marR="67437" marT="0" marB="0" vert="vert270" anchor="ctr"/>
                </a:tc>
              </a:tr>
              <a:tr h="449577">
                <a:tc>
                  <a:txBody>
                    <a:bodyPr/>
                    <a:lstStyle/>
                    <a:p>
                      <a:pPr marL="0" marR="0">
                        <a:spcBef>
                          <a:spcPts val="0"/>
                        </a:spcBef>
                        <a:spcAft>
                          <a:spcPts val="0"/>
                        </a:spcAft>
                      </a:pPr>
                      <a:r>
                        <a:rPr lang="en-US" sz="1400" dirty="0">
                          <a:effectLst/>
                        </a:rPr>
                        <a:t>USA</a:t>
                      </a:r>
                      <a:endParaRPr lang="en-US" sz="1400" dirty="0">
                        <a:effectLst/>
                        <a:latin typeface="Times New Roman" panose="02020603050405020304" pitchFamily="18" charset="0"/>
                        <a:ea typeface="MS Mincho" panose="02020609040205080304" pitchFamily="49" charset="-128"/>
                      </a:endParaRPr>
                    </a:p>
                  </a:txBody>
                  <a:tcPr marL="67437" marR="67437" marT="0" marB="0" anchor="ctr"/>
                </a:tc>
                <a:tc>
                  <a:txBody>
                    <a:bodyPr/>
                    <a:lstStyle/>
                    <a:p>
                      <a:pPr marL="0" marR="0" algn="ctr">
                        <a:spcBef>
                          <a:spcPts val="0"/>
                        </a:spcBef>
                        <a:spcAft>
                          <a:spcPts val="0"/>
                        </a:spcAft>
                      </a:pPr>
                      <a:r>
                        <a:rPr lang="en-US" sz="1400" b="1" dirty="0">
                          <a:solidFill>
                            <a:srgbClr val="00B050"/>
                          </a:solidFill>
                          <a:effectLst/>
                        </a:rPr>
                        <a:t>Y</a:t>
                      </a:r>
                      <a:endParaRPr lang="en-US" sz="1400" b="1" dirty="0">
                        <a:solidFill>
                          <a:srgbClr val="00B050"/>
                        </a:solidFill>
                        <a:effectLst/>
                        <a:latin typeface="Times New Roman" panose="02020603050405020304" pitchFamily="18" charset="0"/>
                        <a:ea typeface="MS Mincho" panose="02020609040205080304" pitchFamily="49" charset="-128"/>
                      </a:endParaRPr>
                    </a:p>
                  </a:txBody>
                  <a:tcPr marL="67437" marR="67437" marT="0" marB="0" anchor="ctr"/>
                </a:tc>
                <a:tc>
                  <a:txBody>
                    <a:bodyPr/>
                    <a:lstStyle/>
                    <a:p>
                      <a:pPr marL="0" marR="0" algn="ctr">
                        <a:spcBef>
                          <a:spcPts val="0"/>
                        </a:spcBef>
                        <a:spcAft>
                          <a:spcPts val="0"/>
                        </a:spcAft>
                      </a:pPr>
                      <a:r>
                        <a:rPr lang="en-US" sz="1400" b="1" dirty="0">
                          <a:solidFill>
                            <a:srgbClr val="00B050"/>
                          </a:solidFill>
                          <a:effectLst/>
                        </a:rPr>
                        <a:t>Y</a:t>
                      </a:r>
                      <a:endParaRPr lang="en-US" sz="1400" b="1" dirty="0">
                        <a:solidFill>
                          <a:srgbClr val="00B050"/>
                        </a:solidFill>
                        <a:effectLst/>
                        <a:latin typeface="Times New Roman" panose="02020603050405020304" pitchFamily="18" charset="0"/>
                        <a:ea typeface="MS Mincho" panose="02020609040205080304" pitchFamily="49" charset="-128"/>
                      </a:endParaRPr>
                    </a:p>
                  </a:txBody>
                  <a:tcPr marL="67437" marR="67437" marT="0" marB="0" anchor="ctr"/>
                </a:tc>
                <a:tc>
                  <a:txBody>
                    <a:bodyPr/>
                    <a:lstStyle/>
                    <a:p>
                      <a:pPr marL="0" marR="0" algn="ctr">
                        <a:spcBef>
                          <a:spcPts val="0"/>
                        </a:spcBef>
                        <a:spcAft>
                          <a:spcPts val="0"/>
                        </a:spcAft>
                      </a:pPr>
                      <a:r>
                        <a:rPr lang="en-US" sz="1400" b="1" dirty="0">
                          <a:solidFill>
                            <a:srgbClr val="00B050"/>
                          </a:solidFill>
                          <a:effectLst/>
                        </a:rPr>
                        <a:t>Y</a:t>
                      </a:r>
                      <a:endParaRPr lang="en-US" sz="1400" b="1" dirty="0">
                        <a:solidFill>
                          <a:srgbClr val="00B050"/>
                        </a:solidFill>
                        <a:effectLst/>
                        <a:latin typeface="Times New Roman" panose="02020603050405020304" pitchFamily="18" charset="0"/>
                        <a:ea typeface="MS Mincho" panose="02020609040205080304" pitchFamily="49" charset="-128"/>
                      </a:endParaRPr>
                    </a:p>
                  </a:txBody>
                  <a:tcPr marL="67437" marR="67437" marT="0" marB="0" anchor="ctr"/>
                </a:tc>
                <a:tc>
                  <a:txBody>
                    <a:bodyPr/>
                    <a:lstStyle/>
                    <a:p>
                      <a:pPr marL="0" marR="0" algn="ctr">
                        <a:spcBef>
                          <a:spcPts val="0"/>
                        </a:spcBef>
                        <a:spcAft>
                          <a:spcPts val="0"/>
                        </a:spcAft>
                      </a:pPr>
                      <a:r>
                        <a:rPr lang="en-US" sz="1400" b="1" dirty="0">
                          <a:solidFill>
                            <a:srgbClr val="00B050"/>
                          </a:solidFill>
                          <a:effectLst/>
                        </a:rPr>
                        <a:t>Y</a:t>
                      </a:r>
                      <a:endParaRPr lang="en-US" sz="1400" b="1" dirty="0">
                        <a:solidFill>
                          <a:srgbClr val="00B050"/>
                        </a:solidFill>
                        <a:effectLst/>
                        <a:latin typeface="Times New Roman" panose="02020603050405020304" pitchFamily="18" charset="0"/>
                        <a:ea typeface="MS Mincho" panose="02020609040205080304" pitchFamily="49" charset="-128"/>
                      </a:endParaRPr>
                    </a:p>
                  </a:txBody>
                  <a:tcPr marL="67437" marR="67437" marT="0" marB="0" anchor="ctr"/>
                </a:tc>
                <a:tc>
                  <a:txBody>
                    <a:bodyPr/>
                    <a:lstStyle/>
                    <a:p>
                      <a:pPr marL="0" marR="0" algn="ctr">
                        <a:spcBef>
                          <a:spcPts val="0"/>
                        </a:spcBef>
                        <a:spcAft>
                          <a:spcPts val="0"/>
                        </a:spcAft>
                      </a:pPr>
                      <a:r>
                        <a:rPr lang="en-US" sz="1400" b="1" dirty="0">
                          <a:solidFill>
                            <a:srgbClr val="FF0000"/>
                          </a:solidFill>
                          <a:effectLst/>
                        </a:rPr>
                        <a:t>N</a:t>
                      </a:r>
                      <a:endParaRPr lang="en-US" sz="1400" b="1" dirty="0">
                        <a:solidFill>
                          <a:srgbClr val="FF0000"/>
                        </a:solidFill>
                        <a:effectLst/>
                        <a:latin typeface="Times New Roman" panose="02020603050405020304" pitchFamily="18" charset="0"/>
                        <a:ea typeface="MS Mincho" panose="02020609040205080304" pitchFamily="49" charset="-128"/>
                      </a:endParaRPr>
                    </a:p>
                  </a:txBody>
                  <a:tcPr marL="67437" marR="67437" marT="0" marB="0" anchor="ctr"/>
                </a:tc>
                <a:tc>
                  <a:txBody>
                    <a:bodyPr/>
                    <a:lstStyle/>
                    <a:p>
                      <a:pPr marL="0" marR="0" algn="ctr">
                        <a:spcBef>
                          <a:spcPts val="0"/>
                        </a:spcBef>
                        <a:spcAft>
                          <a:spcPts val="0"/>
                        </a:spcAft>
                      </a:pPr>
                      <a:r>
                        <a:rPr lang="en-US" sz="1400" b="1">
                          <a:solidFill>
                            <a:srgbClr val="00B050"/>
                          </a:solidFill>
                          <a:effectLst/>
                        </a:rPr>
                        <a:t>Y</a:t>
                      </a:r>
                      <a:endParaRPr lang="en-US" sz="1400" b="1">
                        <a:solidFill>
                          <a:srgbClr val="00B050"/>
                        </a:solidFill>
                        <a:effectLst/>
                        <a:latin typeface="Times New Roman" panose="02020603050405020304" pitchFamily="18" charset="0"/>
                        <a:ea typeface="MS Mincho" panose="02020609040205080304" pitchFamily="49" charset="-128"/>
                      </a:endParaRPr>
                    </a:p>
                  </a:txBody>
                  <a:tcPr marL="67437" marR="67437" marT="0" marB="0" anchor="ctr"/>
                </a:tc>
                <a:tc>
                  <a:txBody>
                    <a:bodyPr/>
                    <a:lstStyle/>
                    <a:p>
                      <a:pPr marL="0" marR="0" algn="ctr">
                        <a:spcBef>
                          <a:spcPts val="0"/>
                        </a:spcBef>
                        <a:spcAft>
                          <a:spcPts val="0"/>
                        </a:spcAft>
                      </a:pPr>
                      <a:r>
                        <a:rPr lang="en-US" sz="1400" b="1">
                          <a:solidFill>
                            <a:srgbClr val="00B050"/>
                          </a:solidFill>
                          <a:effectLst/>
                        </a:rPr>
                        <a:t>Y</a:t>
                      </a:r>
                      <a:endParaRPr lang="en-US" sz="1400" b="1">
                        <a:solidFill>
                          <a:srgbClr val="00B050"/>
                        </a:solidFill>
                        <a:effectLst/>
                        <a:latin typeface="Times New Roman" panose="02020603050405020304" pitchFamily="18" charset="0"/>
                        <a:ea typeface="MS Mincho" panose="02020609040205080304" pitchFamily="49" charset="-128"/>
                      </a:endParaRPr>
                    </a:p>
                  </a:txBody>
                  <a:tcPr marL="67437" marR="67437" marT="0" marB="0" anchor="ctr"/>
                </a:tc>
                <a:tc>
                  <a:txBody>
                    <a:bodyPr/>
                    <a:lstStyle/>
                    <a:p>
                      <a:pPr marL="0" marR="0" algn="ctr">
                        <a:spcBef>
                          <a:spcPts val="0"/>
                        </a:spcBef>
                        <a:spcAft>
                          <a:spcPts val="0"/>
                        </a:spcAft>
                      </a:pPr>
                      <a:r>
                        <a:rPr lang="en-US" sz="1400" b="1">
                          <a:solidFill>
                            <a:srgbClr val="00B050"/>
                          </a:solidFill>
                          <a:effectLst/>
                        </a:rPr>
                        <a:t>Y</a:t>
                      </a:r>
                      <a:endParaRPr lang="en-US" sz="1400" b="1">
                        <a:solidFill>
                          <a:srgbClr val="00B050"/>
                        </a:solidFill>
                        <a:effectLst/>
                        <a:latin typeface="Times New Roman" panose="02020603050405020304" pitchFamily="18" charset="0"/>
                        <a:ea typeface="MS Mincho" panose="02020609040205080304" pitchFamily="49" charset="-128"/>
                      </a:endParaRPr>
                    </a:p>
                  </a:txBody>
                  <a:tcPr marL="67437" marR="67437" marT="0" marB="0" anchor="ctr"/>
                </a:tc>
                <a:tc>
                  <a:txBody>
                    <a:bodyPr/>
                    <a:lstStyle/>
                    <a:p>
                      <a:pPr marL="0" marR="0" algn="ctr">
                        <a:spcBef>
                          <a:spcPts val="0"/>
                        </a:spcBef>
                        <a:spcAft>
                          <a:spcPts val="0"/>
                        </a:spcAft>
                      </a:pPr>
                      <a:r>
                        <a:rPr lang="en-US" sz="1400" b="1">
                          <a:solidFill>
                            <a:srgbClr val="00B050"/>
                          </a:solidFill>
                          <a:effectLst/>
                        </a:rPr>
                        <a:t>Y</a:t>
                      </a:r>
                      <a:endParaRPr lang="en-US" sz="1400" b="1">
                        <a:solidFill>
                          <a:srgbClr val="00B050"/>
                        </a:solidFill>
                        <a:effectLst/>
                        <a:latin typeface="Times New Roman" panose="02020603050405020304" pitchFamily="18" charset="0"/>
                        <a:ea typeface="MS Mincho" panose="02020609040205080304" pitchFamily="49" charset="-128"/>
                      </a:endParaRPr>
                    </a:p>
                  </a:txBody>
                  <a:tcPr marL="67437" marR="67437" marT="0" marB="0" anchor="ctr"/>
                </a:tc>
                <a:tc>
                  <a:txBody>
                    <a:bodyPr/>
                    <a:lstStyle/>
                    <a:p>
                      <a:pPr marL="0" marR="0" algn="ctr">
                        <a:spcBef>
                          <a:spcPts val="0"/>
                        </a:spcBef>
                        <a:spcAft>
                          <a:spcPts val="0"/>
                        </a:spcAft>
                      </a:pPr>
                      <a:r>
                        <a:rPr lang="en-US" sz="1400" b="1">
                          <a:solidFill>
                            <a:srgbClr val="00B050"/>
                          </a:solidFill>
                          <a:effectLst/>
                        </a:rPr>
                        <a:t>Y</a:t>
                      </a:r>
                      <a:endParaRPr lang="en-US" sz="1400" b="1">
                        <a:solidFill>
                          <a:srgbClr val="00B050"/>
                        </a:solidFill>
                        <a:effectLst/>
                        <a:latin typeface="Times New Roman" panose="02020603050405020304" pitchFamily="18" charset="0"/>
                        <a:ea typeface="MS Mincho" panose="02020609040205080304" pitchFamily="49" charset="-128"/>
                      </a:endParaRPr>
                    </a:p>
                  </a:txBody>
                  <a:tcPr marL="67437" marR="67437" marT="0" marB="0" anchor="ctr"/>
                </a:tc>
                <a:tc>
                  <a:txBody>
                    <a:bodyPr/>
                    <a:lstStyle/>
                    <a:p>
                      <a:pPr marL="0" marR="0" algn="ctr">
                        <a:spcBef>
                          <a:spcPts val="0"/>
                        </a:spcBef>
                        <a:spcAft>
                          <a:spcPts val="0"/>
                        </a:spcAft>
                      </a:pPr>
                      <a:r>
                        <a:rPr lang="en-US" sz="1400" b="1">
                          <a:solidFill>
                            <a:srgbClr val="00B050"/>
                          </a:solidFill>
                          <a:effectLst/>
                        </a:rPr>
                        <a:t>Y</a:t>
                      </a:r>
                      <a:endParaRPr lang="en-US" sz="1400" b="1">
                        <a:solidFill>
                          <a:srgbClr val="00B050"/>
                        </a:solidFill>
                        <a:effectLst/>
                        <a:latin typeface="Times New Roman" panose="02020603050405020304" pitchFamily="18" charset="0"/>
                        <a:ea typeface="MS Mincho" panose="02020609040205080304" pitchFamily="49" charset="-128"/>
                      </a:endParaRPr>
                    </a:p>
                  </a:txBody>
                  <a:tcPr marL="67437" marR="67437" marT="0" marB="0" anchor="ctr"/>
                </a:tc>
                <a:tc>
                  <a:txBody>
                    <a:bodyPr/>
                    <a:lstStyle/>
                    <a:p>
                      <a:pPr marL="0" marR="0" algn="ctr">
                        <a:spcBef>
                          <a:spcPts val="0"/>
                        </a:spcBef>
                        <a:spcAft>
                          <a:spcPts val="0"/>
                        </a:spcAft>
                      </a:pPr>
                      <a:r>
                        <a:rPr lang="en-US" sz="1400" b="1" dirty="0">
                          <a:solidFill>
                            <a:srgbClr val="FF0000"/>
                          </a:solidFill>
                          <a:effectLst/>
                        </a:rPr>
                        <a:t>N</a:t>
                      </a:r>
                      <a:endParaRPr lang="en-US" sz="1400" b="1" dirty="0">
                        <a:solidFill>
                          <a:srgbClr val="FF0000"/>
                        </a:solidFill>
                        <a:effectLst/>
                        <a:latin typeface="Times New Roman" panose="02020603050405020304" pitchFamily="18" charset="0"/>
                        <a:ea typeface="MS Mincho" panose="02020609040205080304" pitchFamily="49" charset="-128"/>
                      </a:endParaRPr>
                    </a:p>
                  </a:txBody>
                  <a:tcPr marL="67437" marR="67437" marT="0" marB="0" anchor="ctr"/>
                </a:tc>
                <a:tc>
                  <a:txBody>
                    <a:bodyPr/>
                    <a:lstStyle/>
                    <a:p>
                      <a:pPr marL="0" marR="0" algn="ctr">
                        <a:spcBef>
                          <a:spcPts val="0"/>
                        </a:spcBef>
                        <a:spcAft>
                          <a:spcPts val="0"/>
                        </a:spcAft>
                      </a:pPr>
                      <a:r>
                        <a:rPr lang="en-US" sz="1400" b="1">
                          <a:solidFill>
                            <a:srgbClr val="00B050"/>
                          </a:solidFill>
                          <a:effectLst/>
                        </a:rPr>
                        <a:t>Y</a:t>
                      </a:r>
                      <a:endParaRPr lang="en-US" sz="1400" b="1">
                        <a:solidFill>
                          <a:srgbClr val="00B050"/>
                        </a:solidFill>
                        <a:effectLst/>
                        <a:latin typeface="Times New Roman" panose="02020603050405020304" pitchFamily="18" charset="0"/>
                        <a:ea typeface="MS Mincho" panose="02020609040205080304" pitchFamily="49" charset="-128"/>
                      </a:endParaRPr>
                    </a:p>
                  </a:txBody>
                  <a:tcPr marL="67437" marR="67437" marT="0" marB="0" anchor="ctr"/>
                </a:tc>
                <a:tc>
                  <a:txBody>
                    <a:bodyPr/>
                    <a:lstStyle/>
                    <a:p>
                      <a:pPr marL="0" marR="0" algn="ctr">
                        <a:spcBef>
                          <a:spcPts val="0"/>
                        </a:spcBef>
                        <a:spcAft>
                          <a:spcPts val="0"/>
                        </a:spcAft>
                      </a:pPr>
                      <a:r>
                        <a:rPr lang="en-US" sz="1400" b="1">
                          <a:solidFill>
                            <a:srgbClr val="00B050"/>
                          </a:solidFill>
                          <a:effectLst/>
                        </a:rPr>
                        <a:t>Y</a:t>
                      </a:r>
                      <a:endParaRPr lang="en-US" sz="1400" b="1">
                        <a:solidFill>
                          <a:srgbClr val="00B050"/>
                        </a:solidFill>
                        <a:effectLst/>
                        <a:latin typeface="Times New Roman" panose="02020603050405020304" pitchFamily="18" charset="0"/>
                        <a:ea typeface="MS Mincho" panose="02020609040205080304" pitchFamily="49" charset="-128"/>
                      </a:endParaRPr>
                    </a:p>
                  </a:txBody>
                  <a:tcPr marL="67437" marR="67437" marT="0" marB="0" anchor="ctr"/>
                </a:tc>
                <a:tc>
                  <a:txBody>
                    <a:bodyPr/>
                    <a:lstStyle/>
                    <a:p>
                      <a:pPr marL="0" marR="0" algn="ctr">
                        <a:spcBef>
                          <a:spcPts val="0"/>
                        </a:spcBef>
                        <a:spcAft>
                          <a:spcPts val="0"/>
                        </a:spcAft>
                      </a:pPr>
                      <a:r>
                        <a:rPr lang="en-US" sz="1400" b="1">
                          <a:solidFill>
                            <a:srgbClr val="00B050"/>
                          </a:solidFill>
                          <a:effectLst/>
                        </a:rPr>
                        <a:t>Y</a:t>
                      </a:r>
                      <a:endParaRPr lang="en-US" sz="1400" b="1">
                        <a:solidFill>
                          <a:srgbClr val="00B050"/>
                        </a:solidFill>
                        <a:effectLst/>
                        <a:latin typeface="Times New Roman" panose="02020603050405020304" pitchFamily="18" charset="0"/>
                        <a:ea typeface="MS Mincho" panose="02020609040205080304" pitchFamily="49" charset="-128"/>
                      </a:endParaRPr>
                    </a:p>
                  </a:txBody>
                  <a:tcPr marL="67437" marR="67437" marT="0" marB="0" anchor="ctr"/>
                </a:tc>
              </a:tr>
              <a:tr h="449577">
                <a:tc>
                  <a:txBody>
                    <a:bodyPr/>
                    <a:lstStyle/>
                    <a:p>
                      <a:pPr marL="0" marR="0">
                        <a:spcBef>
                          <a:spcPts val="0"/>
                        </a:spcBef>
                        <a:spcAft>
                          <a:spcPts val="0"/>
                        </a:spcAft>
                      </a:pPr>
                      <a:r>
                        <a:rPr lang="en-US" sz="1400" dirty="0">
                          <a:effectLst/>
                        </a:rPr>
                        <a:t>UK</a:t>
                      </a:r>
                      <a:endParaRPr lang="en-US" sz="1400" dirty="0">
                        <a:effectLst/>
                        <a:latin typeface="Times New Roman" panose="02020603050405020304" pitchFamily="18" charset="0"/>
                        <a:ea typeface="MS Mincho" panose="02020609040205080304" pitchFamily="49" charset="-128"/>
                      </a:endParaRPr>
                    </a:p>
                  </a:txBody>
                  <a:tcPr marL="67437" marR="67437" marT="0" marB="0" anchor="ctr"/>
                </a:tc>
                <a:tc>
                  <a:txBody>
                    <a:bodyPr/>
                    <a:lstStyle/>
                    <a:p>
                      <a:pPr marL="0" marR="0" algn="ctr">
                        <a:spcBef>
                          <a:spcPts val="0"/>
                        </a:spcBef>
                        <a:spcAft>
                          <a:spcPts val="0"/>
                        </a:spcAft>
                      </a:pPr>
                      <a:r>
                        <a:rPr lang="en-US" sz="1400" b="1">
                          <a:solidFill>
                            <a:srgbClr val="00B050"/>
                          </a:solidFill>
                          <a:effectLst/>
                        </a:rPr>
                        <a:t>Y</a:t>
                      </a:r>
                      <a:endParaRPr lang="en-US" sz="1400" b="1">
                        <a:solidFill>
                          <a:srgbClr val="00B050"/>
                        </a:solidFill>
                        <a:effectLst/>
                        <a:latin typeface="Times New Roman" panose="02020603050405020304" pitchFamily="18" charset="0"/>
                        <a:ea typeface="MS Mincho" panose="02020609040205080304" pitchFamily="49" charset="-128"/>
                      </a:endParaRPr>
                    </a:p>
                  </a:txBody>
                  <a:tcPr marL="67437" marR="67437" marT="0" marB="0" anchor="ctr"/>
                </a:tc>
                <a:tc>
                  <a:txBody>
                    <a:bodyPr/>
                    <a:lstStyle/>
                    <a:p>
                      <a:pPr marL="0" marR="0" algn="ctr">
                        <a:spcBef>
                          <a:spcPts val="0"/>
                        </a:spcBef>
                        <a:spcAft>
                          <a:spcPts val="0"/>
                        </a:spcAft>
                      </a:pPr>
                      <a:r>
                        <a:rPr lang="en-US" sz="1400" b="1" dirty="0">
                          <a:solidFill>
                            <a:srgbClr val="00B050"/>
                          </a:solidFill>
                          <a:effectLst/>
                        </a:rPr>
                        <a:t>Y</a:t>
                      </a:r>
                      <a:endParaRPr lang="en-US" sz="1400" b="1" dirty="0">
                        <a:solidFill>
                          <a:srgbClr val="00B050"/>
                        </a:solidFill>
                        <a:effectLst/>
                        <a:latin typeface="Times New Roman" panose="02020603050405020304" pitchFamily="18" charset="0"/>
                        <a:ea typeface="MS Mincho" panose="02020609040205080304" pitchFamily="49" charset="-128"/>
                      </a:endParaRPr>
                    </a:p>
                  </a:txBody>
                  <a:tcPr marL="67437" marR="67437" marT="0" marB="0" anchor="ctr"/>
                </a:tc>
                <a:tc>
                  <a:txBody>
                    <a:bodyPr/>
                    <a:lstStyle/>
                    <a:p>
                      <a:pPr marL="0" marR="0" algn="ctr">
                        <a:spcBef>
                          <a:spcPts val="0"/>
                        </a:spcBef>
                        <a:spcAft>
                          <a:spcPts val="0"/>
                        </a:spcAft>
                      </a:pPr>
                      <a:r>
                        <a:rPr lang="en-US" sz="1400" b="1" dirty="0">
                          <a:solidFill>
                            <a:srgbClr val="00B050"/>
                          </a:solidFill>
                          <a:effectLst/>
                        </a:rPr>
                        <a:t>Y</a:t>
                      </a:r>
                      <a:endParaRPr lang="en-US" sz="1400" b="1" dirty="0">
                        <a:solidFill>
                          <a:srgbClr val="00B050"/>
                        </a:solidFill>
                        <a:effectLst/>
                        <a:latin typeface="Times New Roman" panose="02020603050405020304" pitchFamily="18" charset="0"/>
                        <a:ea typeface="MS Mincho" panose="02020609040205080304" pitchFamily="49" charset="-128"/>
                      </a:endParaRPr>
                    </a:p>
                  </a:txBody>
                  <a:tcPr marL="67437" marR="67437" marT="0" marB="0" anchor="ctr"/>
                </a:tc>
                <a:tc>
                  <a:txBody>
                    <a:bodyPr/>
                    <a:lstStyle/>
                    <a:p>
                      <a:pPr marL="0" marR="0" algn="ctr">
                        <a:spcBef>
                          <a:spcPts val="0"/>
                        </a:spcBef>
                        <a:spcAft>
                          <a:spcPts val="0"/>
                        </a:spcAft>
                      </a:pPr>
                      <a:r>
                        <a:rPr lang="en-US" sz="1400" b="1" dirty="0">
                          <a:solidFill>
                            <a:srgbClr val="00B050"/>
                          </a:solidFill>
                          <a:effectLst/>
                        </a:rPr>
                        <a:t>Y</a:t>
                      </a:r>
                      <a:endParaRPr lang="en-US" sz="1400" b="1" dirty="0">
                        <a:solidFill>
                          <a:srgbClr val="00B050"/>
                        </a:solidFill>
                        <a:effectLst/>
                        <a:latin typeface="Times New Roman" panose="02020603050405020304" pitchFamily="18" charset="0"/>
                        <a:ea typeface="MS Mincho" panose="02020609040205080304" pitchFamily="49" charset="-128"/>
                      </a:endParaRPr>
                    </a:p>
                  </a:txBody>
                  <a:tcPr marL="67437" marR="67437" marT="0" marB="0" anchor="ctr"/>
                </a:tc>
                <a:tc>
                  <a:txBody>
                    <a:bodyPr/>
                    <a:lstStyle/>
                    <a:p>
                      <a:pPr marL="0" marR="0" algn="ctr">
                        <a:spcBef>
                          <a:spcPts val="0"/>
                        </a:spcBef>
                        <a:spcAft>
                          <a:spcPts val="0"/>
                        </a:spcAft>
                      </a:pPr>
                      <a:r>
                        <a:rPr lang="en-US" sz="1400" b="1" dirty="0">
                          <a:solidFill>
                            <a:srgbClr val="00B050"/>
                          </a:solidFill>
                          <a:effectLst/>
                        </a:rPr>
                        <a:t>Y</a:t>
                      </a:r>
                      <a:endParaRPr lang="en-US" sz="1400" b="1" dirty="0">
                        <a:solidFill>
                          <a:srgbClr val="00B050"/>
                        </a:solidFill>
                        <a:effectLst/>
                        <a:latin typeface="Times New Roman" panose="02020603050405020304" pitchFamily="18" charset="0"/>
                        <a:ea typeface="MS Mincho" panose="02020609040205080304" pitchFamily="49" charset="-128"/>
                      </a:endParaRPr>
                    </a:p>
                  </a:txBody>
                  <a:tcPr marL="67437" marR="67437" marT="0" marB="0" anchor="ctr"/>
                </a:tc>
                <a:tc>
                  <a:txBody>
                    <a:bodyPr/>
                    <a:lstStyle/>
                    <a:p>
                      <a:pPr marL="0" marR="0" algn="ctr">
                        <a:spcBef>
                          <a:spcPts val="0"/>
                        </a:spcBef>
                        <a:spcAft>
                          <a:spcPts val="0"/>
                        </a:spcAft>
                      </a:pPr>
                      <a:r>
                        <a:rPr lang="en-US" sz="1400" b="1" dirty="0">
                          <a:solidFill>
                            <a:srgbClr val="00B050"/>
                          </a:solidFill>
                          <a:effectLst/>
                        </a:rPr>
                        <a:t>Y</a:t>
                      </a:r>
                      <a:endParaRPr lang="en-US" sz="1400" b="1" dirty="0">
                        <a:solidFill>
                          <a:srgbClr val="00B050"/>
                        </a:solidFill>
                        <a:effectLst/>
                        <a:latin typeface="Times New Roman" panose="02020603050405020304" pitchFamily="18" charset="0"/>
                        <a:ea typeface="MS Mincho" panose="02020609040205080304" pitchFamily="49" charset="-128"/>
                      </a:endParaRPr>
                    </a:p>
                  </a:txBody>
                  <a:tcPr marL="67437" marR="67437" marT="0" marB="0" anchor="ctr"/>
                </a:tc>
                <a:tc>
                  <a:txBody>
                    <a:bodyPr/>
                    <a:lstStyle/>
                    <a:p>
                      <a:pPr marL="0" marR="0" algn="ctr">
                        <a:spcBef>
                          <a:spcPts val="0"/>
                        </a:spcBef>
                        <a:spcAft>
                          <a:spcPts val="0"/>
                        </a:spcAft>
                      </a:pPr>
                      <a:r>
                        <a:rPr lang="en-US" sz="1400" b="1" dirty="0">
                          <a:solidFill>
                            <a:srgbClr val="00B050"/>
                          </a:solidFill>
                          <a:effectLst/>
                        </a:rPr>
                        <a:t>Y</a:t>
                      </a:r>
                      <a:endParaRPr lang="en-US" sz="1400" b="1" dirty="0">
                        <a:solidFill>
                          <a:srgbClr val="00B050"/>
                        </a:solidFill>
                        <a:effectLst/>
                        <a:latin typeface="Times New Roman" panose="02020603050405020304" pitchFamily="18" charset="0"/>
                        <a:ea typeface="MS Mincho" panose="02020609040205080304" pitchFamily="49" charset="-128"/>
                      </a:endParaRPr>
                    </a:p>
                  </a:txBody>
                  <a:tcPr marL="67437" marR="67437" marT="0" marB="0" anchor="ctr"/>
                </a:tc>
                <a:tc>
                  <a:txBody>
                    <a:bodyPr/>
                    <a:lstStyle/>
                    <a:p>
                      <a:pPr marL="0" marR="0" algn="ctr">
                        <a:spcBef>
                          <a:spcPts val="0"/>
                        </a:spcBef>
                        <a:spcAft>
                          <a:spcPts val="0"/>
                        </a:spcAft>
                      </a:pPr>
                      <a:r>
                        <a:rPr lang="en-US" sz="1400" b="1" dirty="0">
                          <a:solidFill>
                            <a:srgbClr val="00B050"/>
                          </a:solidFill>
                          <a:effectLst/>
                        </a:rPr>
                        <a:t>Y</a:t>
                      </a:r>
                      <a:endParaRPr lang="en-US" sz="1400" b="1" dirty="0">
                        <a:solidFill>
                          <a:srgbClr val="00B050"/>
                        </a:solidFill>
                        <a:effectLst/>
                        <a:latin typeface="Times New Roman" panose="02020603050405020304" pitchFamily="18" charset="0"/>
                        <a:ea typeface="MS Mincho" panose="02020609040205080304" pitchFamily="49" charset="-128"/>
                      </a:endParaRPr>
                    </a:p>
                  </a:txBody>
                  <a:tcPr marL="67437" marR="67437" marT="0" marB="0" anchor="ctr"/>
                </a:tc>
                <a:tc>
                  <a:txBody>
                    <a:bodyPr/>
                    <a:lstStyle/>
                    <a:p>
                      <a:pPr marL="0" marR="0" algn="ctr">
                        <a:spcBef>
                          <a:spcPts val="0"/>
                        </a:spcBef>
                        <a:spcAft>
                          <a:spcPts val="0"/>
                        </a:spcAft>
                      </a:pPr>
                      <a:r>
                        <a:rPr lang="en-US" sz="1400" b="1">
                          <a:solidFill>
                            <a:srgbClr val="00B050"/>
                          </a:solidFill>
                          <a:effectLst/>
                        </a:rPr>
                        <a:t>Y</a:t>
                      </a:r>
                      <a:endParaRPr lang="en-US" sz="1400" b="1">
                        <a:solidFill>
                          <a:srgbClr val="00B050"/>
                        </a:solidFill>
                        <a:effectLst/>
                        <a:latin typeface="Times New Roman" panose="02020603050405020304" pitchFamily="18" charset="0"/>
                        <a:ea typeface="MS Mincho" panose="02020609040205080304" pitchFamily="49" charset="-128"/>
                      </a:endParaRPr>
                    </a:p>
                  </a:txBody>
                  <a:tcPr marL="67437" marR="67437" marT="0" marB="0" anchor="ctr"/>
                </a:tc>
                <a:tc>
                  <a:txBody>
                    <a:bodyPr/>
                    <a:lstStyle/>
                    <a:p>
                      <a:pPr marL="0" marR="0" algn="ctr">
                        <a:spcBef>
                          <a:spcPts val="0"/>
                        </a:spcBef>
                        <a:spcAft>
                          <a:spcPts val="0"/>
                        </a:spcAft>
                      </a:pPr>
                      <a:r>
                        <a:rPr lang="en-US" sz="1400" b="1">
                          <a:solidFill>
                            <a:srgbClr val="00B050"/>
                          </a:solidFill>
                          <a:effectLst/>
                        </a:rPr>
                        <a:t>Y</a:t>
                      </a:r>
                      <a:endParaRPr lang="en-US" sz="1400" b="1">
                        <a:solidFill>
                          <a:srgbClr val="00B050"/>
                        </a:solidFill>
                        <a:effectLst/>
                        <a:latin typeface="Times New Roman" panose="02020603050405020304" pitchFamily="18" charset="0"/>
                        <a:ea typeface="MS Mincho" panose="02020609040205080304" pitchFamily="49" charset="-128"/>
                      </a:endParaRPr>
                    </a:p>
                  </a:txBody>
                  <a:tcPr marL="67437" marR="67437" marT="0" marB="0" anchor="ctr"/>
                </a:tc>
                <a:tc>
                  <a:txBody>
                    <a:bodyPr/>
                    <a:lstStyle/>
                    <a:p>
                      <a:pPr marL="0" marR="0" algn="ctr">
                        <a:spcBef>
                          <a:spcPts val="0"/>
                        </a:spcBef>
                        <a:spcAft>
                          <a:spcPts val="0"/>
                        </a:spcAft>
                      </a:pPr>
                      <a:r>
                        <a:rPr lang="en-US" sz="1400" b="1">
                          <a:solidFill>
                            <a:srgbClr val="00B050"/>
                          </a:solidFill>
                          <a:effectLst/>
                        </a:rPr>
                        <a:t>Y</a:t>
                      </a:r>
                      <a:endParaRPr lang="en-US" sz="1400" b="1">
                        <a:solidFill>
                          <a:srgbClr val="00B050"/>
                        </a:solidFill>
                        <a:effectLst/>
                        <a:latin typeface="Times New Roman" panose="02020603050405020304" pitchFamily="18" charset="0"/>
                        <a:ea typeface="MS Mincho" panose="02020609040205080304" pitchFamily="49" charset="-128"/>
                      </a:endParaRPr>
                    </a:p>
                  </a:txBody>
                  <a:tcPr marL="67437" marR="67437" marT="0" marB="0" anchor="ctr"/>
                </a:tc>
                <a:tc>
                  <a:txBody>
                    <a:bodyPr/>
                    <a:lstStyle/>
                    <a:p>
                      <a:pPr marL="0" marR="0" algn="ctr">
                        <a:spcBef>
                          <a:spcPts val="0"/>
                        </a:spcBef>
                        <a:spcAft>
                          <a:spcPts val="0"/>
                        </a:spcAft>
                      </a:pPr>
                      <a:r>
                        <a:rPr lang="en-US" sz="1400" b="1" dirty="0">
                          <a:solidFill>
                            <a:srgbClr val="FF0000"/>
                          </a:solidFill>
                          <a:effectLst/>
                        </a:rPr>
                        <a:t>N</a:t>
                      </a:r>
                      <a:endParaRPr lang="en-US" sz="1400" b="1" dirty="0">
                        <a:solidFill>
                          <a:srgbClr val="FF0000"/>
                        </a:solidFill>
                        <a:effectLst/>
                        <a:latin typeface="Times New Roman" panose="02020603050405020304" pitchFamily="18" charset="0"/>
                        <a:ea typeface="MS Mincho" panose="02020609040205080304" pitchFamily="49" charset="-128"/>
                      </a:endParaRPr>
                    </a:p>
                  </a:txBody>
                  <a:tcPr marL="67437" marR="67437" marT="0" marB="0" anchor="ctr"/>
                </a:tc>
                <a:tc>
                  <a:txBody>
                    <a:bodyPr/>
                    <a:lstStyle/>
                    <a:p>
                      <a:pPr marL="0" marR="0" algn="ctr">
                        <a:spcBef>
                          <a:spcPts val="0"/>
                        </a:spcBef>
                        <a:spcAft>
                          <a:spcPts val="0"/>
                        </a:spcAft>
                      </a:pPr>
                      <a:r>
                        <a:rPr lang="en-US" sz="1400" b="1">
                          <a:solidFill>
                            <a:srgbClr val="00B050"/>
                          </a:solidFill>
                          <a:effectLst/>
                        </a:rPr>
                        <a:t>Y</a:t>
                      </a:r>
                      <a:endParaRPr lang="en-US" sz="1400" b="1">
                        <a:solidFill>
                          <a:srgbClr val="00B050"/>
                        </a:solidFill>
                        <a:effectLst/>
                        <a:latin typeface="Times New Roman" panose="02020603050405020304" pitchFamily="18" charset="0"/>
                        <a:ea typeface="MS Mincho" panose="02020609040205080304" pitchFamily="49" charset="-128"/>
                      </a:endParaRPr>
                    </a:p>
                  </a:txBody>
                  <a:tcPr marL="67437" marR="67437" marT="0" marB="0" anchor="ctr"/>
                </a:tc>
                <a:tc>
                  <a:txBody>
                    <a:bodyPr/>
                    <a:lstStyle/>
                    <a:p>
                      <a:pPr marL="0" marR="0" algn="ctr">
                        <a:spcBef>
                          <a:spcPts val="0"/>
                        </a:spcBef>
                        <a:spcAft>
                          <a:spcPts val="0"/>
                        </a:spcAft>
                      </a:pPr>
                      <a:r>
                        <a:rPr lang="en-US" sz="1400" b="1">
                          <a:solidFill>
                            <a:srgbClr val="00B050"/>
                          </a:solidFill>
                          <a:effectLst/>
                        </a:rPr>
                        <a:t>Y</a:t>
                      </a:r>
                      <a:endParaRPr lang="en-US" sz="1400" b="1">
                        <a:solidFill>
                          <a:srgbClr val="00B050"/>
                        </a:solidFill>
                        <a:effectLst/>
                        <a:latin typeface="Times New Roman" panose="02020603050405020304" pitchFamily="18" charset="0"/>
                        <a:ea typeface="MS Mincho" panose="02020609040205080304" pitchFamily="49" charset="-128"/>
                      </a:endParaRPr>
                    </a:p>
                  </a:txBody>
                  <a:tcPr marL="67437" marR="67437" marT="0" marB="0" anchor="ctr"/>
                </a:tc>
                <a:tc>
                  <a:txBody>
                    <a:bodyPr/>
                    <a:lstStyle/>
                    <a:p>
                      <a:pPr marL="0" marR="0" algn="ctr">
                        <a:spcBef>
                          <a:spcPts val="0"/>
                        </a:spcBef>
                        <a:spcAft>
                          <a:spcPts val="0"/>
                        </a:spcAft>
                      </a:pPr>
                      <a:r>
                        <a:rPr lang="en-US" sz="1400" b="1">
                          <a:solidFill>
                            <a:srgbClr val="00B050"/>
                          </a:solidFill>
                          <a:effectLst/>
                        </a:rPr>
                        <a:t>Y</a:t>
                      </a:r>
                      <a:endParaRPr lang="en-US" sz="1400" b="1">
                        <a:solidFill>
                          <a:srgbClr val="00B050"/>
                        </a:solidFill>
                        <a:effectLst/>
                        <a:latin typeface="Times New Roman" panose="02020603050405020304" pitchFamily="18" charset="0"/>
                        <a:ea typeface="MS Mincho" panose="02020609040205080304" pitchFamily="49" charset="-128"/>
                      </a:endParaRPr>
                    </a:p>
                  </a:txBody>
                  <a:tcPr marL="67437" marR="67437" marT="0" marB="0" anchor="ctr"/>
                </a:tc>
              </a:tr>
              <a:tr h="449577">
                <a:tc>
                  <a:txBody>
                    <a:bodyPr/>
                    <a:lstStyle/>
                    <a:p>
                      <a:pPr marL="0" marR="0">
                        <a:spcBef>
                          <a:spcPts val="0"/>
                        </a:spcBef>
                        <a:spcAft>
                          <a:spcPts val="0"/>
                        </a:spcAft>
                      </a:pPr>
                      <a:r>
                        <a:rPr lang="en-US" sz="1400" dirty="0">
                          <a:effectLst/>
                        </a:rPr>
                        <a:t>Germany</a:t>
                      </a:r>
                      <a:endParaRPr lang="en-US" sz="1400" dirty="0">
                        <a:effectLst/>
                        <a:latin typeface="Times New Roman" panose="02020603050405020304" pitchFamily="18" charset="0"/>
                        <a:ea typeface="MS Mincho" panose="02020609040205080304" pitchFamily="49" charset="-128"/>
                      </a:endParaRPr>
                    </a:p>
                  </a:txBody>
                  <a:tcPr marL="67437" marR="67437" marT="0" marB="0" anchor="ctr"/>
                </a:tc>
                <a:tc>
                  <a:txBody>
                    <a:bodyPr/>
                    <a:lstStyle/>
                    <a:p>
                      <a:pPr marL="0" marR="0" algn="ctr">
                        <a:spcBef>
                          <a:spcPts val="0"/>
                        </a:spcBef>
                        <a:spcAft>
                          <a:spcPts val="0"/>
                        </a:spcAft>
                      </a:pPr>
                      <a:r>
                        <a:rPr lang="en-US" sz="1400" b="1">
                          <a:solidFill>
                            <a:srgbClr val="00B050"/>
                          </a:solidFill>
                          <a:effectLst/>
                        </a:rPr>
                        <a:t>Y</a:t>
                      </a:r>
                      <a:endParaRPr lang="en-US" sz="1400" b="1">
                        <a:solidFill>
                          <a:srgbClr val="00B050"/>
                        </a:solidFill>
                        <a:effectLst/>
                        <a:latin typeface="Times New Roman" panose="02020603050405020304" pitchFamily="18" charset="0"/>
                        <a:ea typeface="MS Mincho" panose="02020609040205080304" pitchFamily="49" charset="-128"/>
                      </a:endParaRPr>
                    </a:p>
                  </a:txBody>
                  <a:tcPr marL="67437" marR="67437" marT="0" marB="0" anchor="ctr"/>
                </a:tc>
                <a:tc>
                  <a:txBody>
                    <a:bodyPr/>
                    <a:lstStyle/>
                    <a:p>
                      <a:pPr marL="0" marR="0" algn="ctr">
                        <a:spcBef>
                          <a:spcPts val="0"/>
                        </a:spcBef>
                        <a:spcAft>
                          <a:spcPts val="0"/>
                        </a:spcAft>
                      </a:pPr>
                      <a:r>
                        <a:rPr lang="en-US" sz="1400" b="1">
                          <a:solidFill>
                            <a:srgbClr val="00B050"/>
                          </a:solidFill>
                          <a:effectLst/>
                        </a:rPr>
                        <a:t>Y</a:t>
                      </a:r>
                      <a:endParaRPr lang="en-US" sz="1400" b="1">
                        <a:solidFill>
                          <a:srgbClr val="00B050"/>
                        </a:solidFill>
                        <a:effectLst/>
                        <a:latin typeface="Times New Roman" panose="02020603050405020304" pitchFamily="18" charset="0"/>
                        <a:ea typeface="MS Mincho" panose="02020609040205080304" pitchFamily="49" charset="-128"/>
                      </a:endParaRPr>
                    </a:p>
                  </a:txBody>
                  <a:tcPr marL="67437" marR="67437" marT="0" marB="0" anchor="ctr"/>
                </a:tc>
                <a:tc>
                  <a:txBody>
                    <a:bodyPr/>
                    <a:lstStyle/>
                    <a:p>
                      <a:pPr marL="0" marR="0" algn="ctr">
                        <a:spcBef>
                          <a:spcPts val="0"/>
                        </a:spcBef>
                        <a:spcAft>
                          <a:spcPts val="0"/>
                        </a:spcAft>
                      </a:pPr>
                      <a:r>
                        <a:rPr lang="en-US" sz="1400" b="1" dirty="0">
                          <a:solidFill>
                            <a:srgbClr val="FF0000"/>
                          </a:solidFill>
                          <a:effectLst/>
                        </a:rPr>
                        <a:t>N</a:t>
                      </a:r>
                      <a:endParaRPr lang="en-US" sz="1400" b="1" dirty="0">
                        <a:solidFill>
                          <a:srgbClr val="FF0000"/>
                        </a:solidFill>
                        <a:effectLst/>
                        <a:latin typeface="Times New Roman" panose="02020603050405020304" pitchFamily="18" charset="0"/>
                        <a:ea typeface="MS Mincho" panose="02020609040205080304" pitchFamily="49" charset="-128"/>
                      </a:endParaRPr>
                    </a:p>
                  </a:txBody>
                  <a:tcPr marL="67437" marR="67437" marT="0" marB="0" anchor="ctr"/>
                </a:tc>
                <a:tc>
                  <a:txBody>
                    <a:bodyPr/>
                    <a:lstStyle/>
                    <a:p>
                      <a:pPr marL="0" marR="0" algn="ctr">
                        <a:spcBef>
                          <a:spcPts val="0"/>
                        </a:spcBef>
                        <a:spcAft>
                          <a:spcPts val="0"/>
                        </a:spcAft>
                      </a:pPr>
                      <a:r>
                        <a:rPr lang="en-US" sz="1400" b="1">
                          <a:solidFill>
                            <a:srgbClr val="00B050"/>
                          </a:solidFill>
                          <a:effectLst/>
                        </a:rPr>
                        <a:t>Y</a:t>
                      </a:r>
                      <a:endParaRPr lang="en-US" sz="1400" b="1">
                        <a:solidFill>
                          <a:srgbClr val="00B050"/>
                        </a:solidFill>
                        <a:effectLst/>
                        <a:latin typeface="Times New Roman" panose="02020603050405020304" pitchFamily="18" charset="0"/>
                        <a:ea typeface="MS Mincho" panose="02020609040205080304" pitchFamily="49" charset="-128"/>
                      </a:endParaRPr>
                    </a:p>
                  </a:txBody>
                  <a:tcPr marL="67437" marR="67437" marT="0" marB="0" anchor="ctr"/>
                </a:tc>
                <a:tc>
                  <a:txBody>
                    <a:bodyPr/>
                    <a:lstStyle/>
                    <a:p>
                      <a:pPr marL="0" marR="0" algn="ctr">
                        <a:spcBef>
                          <a:spcPts val="0"/>
                        </a:spcBef>
                        <a:spcAft>
                          <a:spcPts val="0"/>
                        </a:spcAft>
                      </a:pPr>
                      <a:r>
                        <a:rPr lang="en-US" sz="1400" b="1">
                          <a:solidFill>
                            <a:srgbClr val="00B050"/>
                          </a:solidFill>
                          <a:effectLst/>
                        </a:rPr>
                        <a:t>Y</a:t>
                      </a:r>
                      <a:endParaRPr lang="en-US" sz="1400" b="1">
                        <a:solidFill>
                          <a:srgbClr val="00B050"/>
                        </a:solidFill>
                        <a:effectLst/>
                        <a:latin typeface="Times New Roman" panose="02020603050405020304" pitchFamily="18" charset="0"/>
                        <a:ea typeface="MS Mincho" panose="02020609040205080304" pitchFamily="49" charset="-128"/>
                      </a:endParaRPr>
                    </a:p>
                  </a:txBody>
                  <a:tcPr marL="67437" marR="67437" marT="0" marB="0" anchor="ctr"/>
                </a:tc>
                <a:tc>
                  <a:txBody>
                    <a:bodyPr/>
                    <a:lstStyle/>
                    <a:p>
                      <a:pPr marL="0" marR="0" algn="ctr">
                        <a:spcBef>
                          <a:spcPts val="0"/>
                        </a:spcBef>
                        <a:spcAft>
                          <a:spcPts val="0"/>
                        </a:spcAft>
                      </a:pPr>
                      <a:r>
                        <a:rPr lang="en-US" sz="1400" b="1" dirty="0">
                          <a:solidFill>
                            <a:srgbClr val="00B050"/>
                          </a:solidFill>
                          <a:effectLst/>
                        </a:rPr>
                        <a:t>Y</a:t>
                      </a:r>
                      <a:endParaRPr lang="en-US" sz="1400" b="1" dirty="0">
                        <a:solidFill>
                          <a:srgbClr val="00B050"/>
                        </a:solidFill>
                        <a:effectLst/>
                        <a:latin typeface="Times New Roman" panose="02020603050405020304" pitchFamily="18" charset="0"/>
                        <a:ea typeface="MS Mincho" panose="02020609040205080304" pitchFamily="49" charset="-128"/>
                      </a:endParaRPr>
                    </a:p>
                  </a:txBody>
                  <a:tcPr marL="67437" marR="67437" marT="0" marB="0" anchor="ctr"/>
                </a:tc>
                <a:tc>
                  <a:txBody>
                    <a:bodyPr/>
                    <a:lstStyle/>
                    <a:p>
                      <a:pPr marL="0" marR="0" algn="ctr">
                        <a:spcBef>
                          <a:spcPts val="0"/>
                        </a:spcBef>
                        <a:spcAft>
                          <a:spcPts val="0"/>
                        </a:spcAft>
                      </a:pPr>
                      <a:r>
                        <a:rPr lang="en-US" sz="1400" b="1" dirty="0">
                          <a:solidFill>
                            <a:srgbClr val="00B050"/>
                          </a:solidFill>
                          <a:effectLst/>
                        </a:rPr>
                        <a:t>Y</a:t>
                      </a:r>
                      <a:endParaRPr lang="en-US" sz="1400" b="1" dirty="0">
                        <a:solidFill>
                          <a:srgbClr val="00B050"/>
                        </a:solidFill>
                        <a:effectLst/>
                        <a:latin typeface="Times New Roman" panose="02020603050405020304" pitchFamily="18" charset="0"/>
                        <a:ea typeface="MS Mincho" panose="02020609040205080304" pitchFamily="49" charset="-128"/>
                      </a:endParaRPr>
                    </a:p>
                  </a:txBody>
                  <a:tcPr marL="67437" marR="67437" marT="0" marB="0" anchor="ctr"/>
                </a:tc>
                <a:tc>
                  <a:txBody>
                    <a:bodyPr/>
                    <a:lstStyle/>
                    <a:p>
                      <a:pPr marL="0" marR="0" algn="ctr">
                        <a:spcBef>
                          <a:spcPts val="0"/>
                        </a:spcBef>
                        <a:spcAft>
                          <a:spcPts val="0"/>
                        </a:spcAft>
                      </a:pPr>
                      <a:r>
                        <a:rPr lang="en-US" sz="1400" b="1" dirty="0">
                          <a:solidFill>
                            <a:srgbClr val="FF0000"/>
                          </a:solidFill>
                          <a:effectLst/>
                        </a:rPr>
                        <a:t>N</a:t>
                      </a:r>
                      <a:endParaRPr lang="en-US" sz="1400" b="1" dirty="0">
                        <a:solidFill>
                          <a:srgbClr val="FF0000"/>
                        </a:solidFill>
                        <a:effectLst/>
                        <a:latin typeface="Times New Roman" panose="02020603050405020304" pitchFamily="18" charset="0"/>
                        <a:ea typeface="MS Mincho" panose="02020609040205080304" pitchFamily="49" charset="-128"/>
                      </a:endParaRPr>
                    </a:p>
                  </a:txBody>
                  <a:tcPr marL="67437" marR="67437" marT="0" marB="0" anchor="ctr"/>
                </a:tc>
                <a:tc>
                  <a:txBody>
                    <a:bodyPr/>
                    <a:lstStyle/>
                    <a:p>
                      <a:pPr marL="0" marR="0" algn="ctr">
                        <a:spcBef>
                          <a:spcPts val="0"/>
                        </a:spcBef>
                        <a:spcAft>
                          <a:spcPts val="0"/>
                        </a:spcAft>
                      </a:pPr>
                      <a:r>
                        <a:rPr lang="en-US" sz="1400" b="1" dirty="0">
                          <a:solidFill>
                            <a:srgbClr val="00B050"/>
                          </a:solidFill>
                          <a:effectLst/>
                        </a:rPr>
                        <a:t>Y</a:t>
                      </a:r>
                      <a:endParaRPr lang="en-US" sz="1400" b="1" dirty="0">
                        <a:solidFill>
                          <a:srgbClr val="00B050"/>
                        </a:solidFill>
                        <a:effectLst/>
                        <a:latin typeface="Times New Roman" panose="02020603050405020304" pitchFamily="18" charset="0"/>
                        <a:ea typeface="MS Mincho" panose="02020609040205080304" pitchFamily="49" charset="-128"/>
                      </a:endParaRPr>
                    </a:p>
                  </a:txBody>
                  <a:tcPr marL="67437" marR="67437" marT="0" marB="0" anchor="ctr"/>
                </a:tc>
                <a:tc>
                  <a:txBody>
                    <a:bodyPr/>
                    <a:lstStyle/>
                    <a:p>
                      <a:pPr marL="0" marR="0" algn="ctr">
                        <a:spcBef>
                          <a:spcPts val="0"/>
                        </a:spcBef>
                        <a:spcAft>
                          <a:spcPts val="0"/>
                        </a:spcAft>
                      </a:pPr>
                      <a:r>
                        <a:rPr lang="en-US" sz="1400" b="1" dirty="0">
                          <a:solidFill>
                            <a:srgbClr val="00B050"/>
                          </a:solidFill>
                          <a:effectLst/>
                        </a:rPr>
                        <a:t>Y</a:t>
                      </a:r>
                      <a:endParaRPr lang="en-US" sz="1400" b="1" dirty="0">
                        <a:solidFill>
                          <a:srgbClr val="00B050"/>
                        </a:solidFill>
                        <a:effectLst/>
                        <a:latin typeface="Times New Roman" panose="02020603050405020304" pitchFamily="18" charset="0"/>
                        <a:ea typeface="MS Mincho" panose="02020609040205080304" pitchFamily="49" charset="-128"/>
                      </a:endParaRPr>
                    </a:p>
                  </a:txBody>
                  <a:tcPr marL="67437" marR="67437" marT="0" marB="0" anchor="ctr"/>
                </a:tc>
                <a:tc>
                  <a:txBody>
                    <a:bodyPr/>
                    <a:lstStyle/>
                    <a:p>
                      <a:pPr marL="0" marR="0" algn="ctr">
                        <a:spcBef>
                          <a:spcPts val="0"/>
                        </a:spcBef>
                        <a:spcAft>
                          <a:spcPts val="0"/>
                        </a:spcAft>
                      </a:pPr>
                      <a:r>
                        <a:rPr lang="en-US" sz="1400" b="1" dirty="0">
                          <a:solidFill>
                            <a:srgbClr val="00B050"/>
                          </a:solidFill>
                          <a:effectLst/>
                        </a:rPr>
                        <a:t>Y</a:t>
                      </a:r>
                      <a:endParaRPr lang="en-US" sz="1400" b="1" dirty="0">
                        <a:solidFill>
                          <a:srgbClr val="00B050"/>
                        </a:solidFill>
                        <a:effectLst/>
                        <a:latin typeface="Times New Roman" panose="02020603050405020304" pitchFamily="18" charset="0"/>
                        <a:ea typeface="MS Mincho" panose="02020609040205080304" pitchFamily="49" charset="-128"/>
                      </a:endParaRPr>
                    </a:p>
                  </a:txBody>
                  <a:tcPr marL="67437" marR="67437" marT="0" marB="0" anchor="ctr"/>
                </a:tc>
                <a:tc>
                  <a:txBody>
                    <a:bodyPr/>
                    <a:lstStyle/>
                    <a:p>
                      <a:pPr marL="0" marR="0" algn="ctr">
                        <a:spcBef>
                          <a:spcPts val="0"/>
                        </a:spcBef>
                        <a:spcAft>
                          <a:spcPts val="0"/>
                        </a:spcAft>
                      </a:pPr>
                      <a:r>
                        <a:rPr lang="en-US" sz="1400" b="1" dirty="0">
                          <a:solidFill>
                            <a:srgbClr val="FF0000"/>
                          </a:solidFill>
                          <a:effectLst/>
                        </a:rPr>
                        <a:t>N</a:t>
                      </a:r>
                      <a:endParaRPr lang="en-US" sz="1400" b="1" dirty="0">
                        <a:solidFill>
                          <a:srgbClr val="FF0000"/>
                        </a:solidFill>
                        <a:effectLst/>
                        <a:latin typeface="Times New Roman" panose="02020603050405020304" pitchFamily="18" charset="0"/>
                        <a:ea typeface="MS Mincho" panose="02020609040205080304" pitchFamily="49" charset="-128"/>
                      </a:endParaRPr>
                    </a:p>
                  </a:txBody>
                  <a:tcPr marL="67437" marR="67437" marT="0" marB="0" anchor="ctr"/>
                </a:tc>
                <a:tc>
                  <a:txBody>
                    <a:bodyPr/>
                    <a:lstStyle/>
                    <a:p>
                      <a:pPr marL="0" marR="0" algn="ctr">
                        <a:spcBef>
                          <a:spcPts val="0"/>
                        </a:spcBef>
                        <a:spcAft>
                          <a:spcPts val="0"/>
                        </a:spcAft>
                      </a:pPr>
                      <a:r>
                        <a:rPr lang="en-US" sz="1400" b="1">
                          <a:solidFill>
                            <a:srgbClr val="00B050"/>
                          </a:solidFill>
                          <a:effectLst/>
                        </a:rPr>
                        <a:t>Y</a:t>
                      </a:r>
                      <a:endParaRPr lang="en-US" sz="1400" b="1">
                        <a:solidFill>
                          <a:srgbClr val="00B050"/>
                        </a:solidFill>
                        <a:effectLst/>
                        <a:latin typeface="Times New Roman" panose="02020603050405020304" pitchFamily="18" charset="0"/>
                        <a:ea typeface="MS Mincho" panose="02020609040205080304" pitchFamily="49" charset="-128"/>
                      </a:endParaRPr>
                    </a:p>
                  </a:txBody>
                  <a:tcPr marL="67437" marR="67437" marT="0" marB="0" anchor="ctr"/>
                </a:tc>
                <a:tc>
                  <a:txBody>
                    <a:bodyPr/>
                    <a:lstStyle/>
                    <a:p>
                      <a:pPr marL="0" marR="0" algn="ctr">
                        <a:spcBef>
                          <a:spcPts val="0"/>
                        </a:spcBef>
                        <a:spcAft>
                          <a:spcPts val="0"/>
                        </a:spcAft>
                      </a:pPr>
                      <a:r>
                        <a:rPr lang="en-US" sz="1400" b="1">
                          <a:solidFill>
                            <a:srgbClr val="00B050"/>
                          </a:solidFill>
                          <a:effectLst/>
                        </a:rPr>
                        <a:t>Y</a:t>
                      </a:r>
                      <a:endParaRPr lang="en-US" sz="1400" b="1">
                        <a:solidFill>
                          <a:srgbClr val="00B050"/>
                        </a:solidFill>
                        <a:effectLst/>
                        <a:latin typeface="Times New Roman" panose="02020603050405020304" pitchFamily="18" charset="0"/>
                        <a:ea typeface="MS Mincho" panose="02020609040205080304" pitchFamily="49" charset="-128"/>
                      </a:endParaRPr>
                    </a:p>
                  </a:txBody>
                  <a:tcPr marL="67437" marR="67437" marT="0" marB="0" anchor="ctr"/>
                </a:tc>
                <a:tc>
                  <a:txBody>
                    <a:bodyPr/>
                    <a:lstStyle/>
                    <a:p>
                      <a:pPr marL="0" marR="0" algn="ctr">
                        <a:spcBef>
                          <a:spcPts val="0"/>
                        </a:spcBef>
                        <a:spcAft>
                          <a:spcPts val="0"/>
                        </a:spcAft>
                      </a:pPr>
                      <a:r>
                        <a:rPr lang="en-US" sz="1400" b="1" dirty="0">
                          <a:solidFill>
                            <a:srgbClr val="FF0000"/>
                          </a:solidFill>
                          <a:effectLst/>
                        </a:rPr>
                        <a:t>N</a:t>
                      </a:r>
                      <a:endParaRPr lang="en-US" sz="1400" b="1" dirty="0">
                        <a:solidFill>
                          <a:srgbClr val="FF0000"/>
                        </a:solidFill>
                        <a:effectLst/>
                        <a:latin typeface="Times New Roman" panose="02020603050405020304" pitchFamily="18" charset="0"/>
                        <a:ea typeface="MS Mincho" panose="02020609040205080304" pitchFamily="49" charset="-128"/>
                      </a:endParaRPr>
                    </a:p>
                  </a:txBody>
                  <a:tcPr marL="67437" marR="67437" marT="0" marB="0" anchor="ctr"/>
                </a:tc>
              </a:tr>
              <a:tr h="449577">
                <a:tc>
                  <a:txBody>
                    <a:bodyPr/>
                    <a:lstStyle/>
                    <a:p>
                      <a:pPr marL="0" marR="0">
                        <a:spcBef>
                          <a:spcPts val="0"/>
                        </a:spcBef>
                        <a:spcAft>
                          <a:spcPts val="0"/>
                        </a:spcAft>
                      </a:pPr>
                      <a:r>
                        <a:rPr lang="en-US" sz="1400" dirty="0">
                          <a:effectLst/>
                        </a:rPr>
                        <a:t>China</a:t>
                      </a:r>
                      <a:endParaRPr lang="en-US" sz="1400" dirty="0">
                        <a:effectLst/>
                        <a:latin typeface="Times New Roman" panose="02020603050405020304" pitchFamily="18" charset="0"/>
                        <a:ea typeface="MS Mincho" panose="02020609040205080304" pitchFamily="49" charset="-128"/>
                      </a:endParaRPr>
                    </a:p>
                  </a:txBody>
                  <a:tcPr marL="67437" marR="67437" marT="0" marB="0" anchor="ctr"/>
                </a:tc>
                <a:tc>
                  <a:txBody>
                    <a:bodyPr/>
                    <a:lstStyle/>
                    <a:p>
                      <a:pPr marL="0" marR="0" algn="ctr">
                        <a:spcBef>
                          <a:spcPts val="0"/>
                        </a:spcBef>
                        <a:spcAft>
                          <a:spcPts val="0"/>
                        </a:spcAft>
                      </a:pPr>
                      <a:r>
                        <a:rPr lang="en-US" sz="1400" b="1" dirty="0">
                          <a:solidFill>
                            <a:srgbClr val="FF0000"/>
                          </a:solidFill>
                          <a:effectLst/>
                        </a:rPr>
                        <a:t>N</a:t>
                      </a:r>
                      <a:endParaRPr lang="en-US" sz="1400" b="1" dirty="0">
                        <a:solidFill>
                          <a:srgbClr val="FF0000"/>
                        </a:solidFill>
                        <a:effectLst/>
                        <a:latin typeface="Times New Roman" panose="02020603050405020304" pitchFamily="18" charset="0"/>
                        <a:ea typeface="MS Mincho" panose="02020609040205080304" pitchFamily="49" charset="-128"/>
                      </a:endParaRPr>
                    </a:p>
                  </a:txBody>
                  <a:tcPr marL="67437" marR="67437" marT="0" marB="0" anchor="ctr"/>
                </a:tc>
                <a:tc>
                  <a:txBody>
                    <a:bodyPr/>
                    <a:lstStyle/>
                    <a:p>
                      <a:pPr marL="0" marR="0" algn="ctr">
                        <a:spcBef>
                          <a:spcPts val="0"/>
                        </a:spcBef>
                        <a:spcAft>
                          <a:spcPts val="0"/>
                        </a:spcAft>
                      </a:pPr>
                      <a:r>
                        <a:rPr lang="en-US" sz="1400" b="1" dirty="0">
                          <a:solidFill>
                            <a:srgbClr val="FF0000"/>
                          </a:solidFill>
                          <a:effectLst/>
                        </a:rPr>
                        <a:t>N</a:t>
                      </a:r>
                      <a:endParaRPr lang="en-US" sz="1400" b="1" dirty="0">
                        <a:solidFill>
                          <a:srgbClr val="FF0000"/>
                        </a:solidFill>
                        <a:effectLst/>
                        <a:latin typeface="Times New Roman" panose="02020603050405020304" pitchFamily="18" charset="0"/>
                        <a:ea typeface="MS Mincho" panose="02020609040205080304" pitchFamily="49" charset="-128"/>
                      </a:endParaRPr>
                    </a:p>
                  </a:txBody>
                  <a:tcPr marL="67437" marR="67437" marT="0" marB="0" anchor="ctr"/>
                </a:tc>
                <a:tc>
                  <a:txBody>
                    <a:bodyPr/>
                    <a:lstStyle/>
                    <a:p>
                      <a:pPr marL="0" marR="0" algn="ctr">
                        <a:spcBef>
                          <a:spcPts val="0"/>
                        </a:spcBef>
                        <a:spcAft>
                          <a:spcPts val="0"/>
                        </a:spcAft>
                      </a:pPr>
                      <a:r>
                        <a:rPr lang="en-US" sz="1400" b="1" dirty="0">
                          <a:solidFill>
                            <a:srgbClr val="FF0000"/>
                          </a:solidFill>
                          <a:effectLst/>
                        </a:rPr>
                        <a:t>N</a:t>
                      </a:r>
                      <a:endParaRPr lang="en-US" sz="1400" b="1" dirty="0">
                        <a:solidFill>
                          <a:srgbClr val="FF0000"/>
                        </a:solidFill>
                        <a:effectLst/>
                        <a:latin typeface="Times New Roman" panose="02020603050405020304" pitchFamily="18" charset="0"/>
                        <a:ea typeface="MS Mincho" panose="02020609040205080304" pitchFamily="49" charset="-128"/>
                      </a:endParaRPr>
                    </a:p>
                  </a:txBody>
                  <a:tcPr marL="67437" marR="67437" marT="0" marB="0" anchor="ctr"/>
                </a:tc>
                <a:tc>
                  <a:txBody>
                    <a:bodyPr/>
                    <a:lstStyle/>
                    <a:p>
                      <a:pPr marL="0" marR="0" algn="ctr">
                        <a:spcBef>
                          <a:spcPts val="0"/>
                        </a:spcBef>
                        <a:spcAft>
                          <a:spcPts val="0"/>
                        </a:spcAft>
                      </a:pPr>
                      <a:r>
                        <a:rPr lang="en-US" sz="1400" b="1" dirty="0">
                          <a:solidFill>
                            <a:srgbClr val="FF0000"/>
                          </a:solidFill>
                          <a:effectLst/>
                        </a:rPr>
                        <a:t>N</a:t>
                      </a:r>
                      <a:endParaRPr lang="en-US" sz="1400" b="1" dirty="0">
                        <a:solidFill>
                          <a:srgbClr val="FF0000"/>
                        </a:solidFill>
                        <a:effectLst/>
                        <a:latin typeface="Times New Roman" panose="02020603050405020304" pitchFamily="18" charset="0"/>
                        <a:ea typeface="MS Mincho" panose="02020609040205080304" pitchFamily="49" charset="-128"/>
                      </a:endParaRPr>
                    </a:p>
                  </a:txBody>
                  <a:tcPr marL="67437" marR="67437" marT="0" marB="0" anchor="ctr"/>
                </a:tc>
                <a:tc>
                  <a:txBody>
                    <a:bodyPr/>
                    <a:lstStyle/>
                    <a:p>
                      <a:pPr marL="0" marR="0" algn="ctr">
                        <a:spcBef>
                          <a:spcPts val="0"/>
                        </a:spcBef>
                        <a:spcAft>
                          <a:spcPts val="0"/>
                        </a:spcAft>
                      </a:pPr>
                      <a:r>
                        <a:rPr lang="en-US" sz="1400" b="1" dirty="0">
                          <a:solidFill>
                            <a:srgbClr val="FF0000"/>
                          </a:solidFill>
                          <a:effectLst/>
                        </a:rPr>
                        <a:t>N</a:t>
                      </a:r>
                      <a:endParaRPr lang="en-US" sz="1400" b="1" dirty="0">
                        <a:solidFill>
                          <a:srgbClr val="FF0000"/>
                        </a:solidFill>
                        <a:effectLst/>
                        <a:latin typeface="Times New Roman" panose="02020603050405020304" pitchFamily="18" charset="0"/>
                        <a:ea typeface="MS Mincho" panose="02020609040205080304" pitchFamily="49" charset="-128"/>
                      </a:endParaRPr>
                    </a:p>
                  </a:txBody>
                  <a:tcPr marL="67437" marR="67437" marT="0" marB="0" anchor="ctr"/>
                </a:tc>
                <a:tc>
                  <a:txBody>
                    <a:bodyPr/>
                    <a:lstStyle/>
                    <a:p>
                      <a:pPr marL="0" marR="0" algn="ctr">
                        <a:spcBef>
                          <a:spcPts val="0"/>
                        </a:spcBef>
                        <a:spcAft>
                          <a:spcPts val="0"/>
                        </a:spcAft>
                      </a:pPr>
                      <a:r>
                        <a:rPr lang="en-US" sz="1400" b="1" dirty="0">
                          <a:solidFill>
                            <a:srgbClr val="FF0000"/>
                          </a:solidFill>
                          <a:effectLst/>
                        </a:rPr>
                        <a:t>N</a:t>
                      </a:r>
                      <a:endParaRPr lang="en-US" sz="1400" b="1" dirty="0">
                        <a:solidFill>
                          <a:srgbClr val="FF0000"/>
                        </a:solidFill>
                        <a:effectLst/>
                        <a:latin typeface="Times New Roman" panose="02020603050405020304" pitchFamily="18" charset="0"/>
                        <a:ea typeface="MS Mincho" panose="02020609040205080304" pitchFamily="49" charset="-128"/>
                      </a:endParaRPr>
                    </a:p>
                  </a:txBody>
                  <a:tcPr marL="67437" marR="67437" marT="0" marB="0" anchor="ctr"/>
                </a:tc>
                <a:tc>
                  <a:txBody>
                    <a:bodyPr/>
                    <a:lstStyle/>
                    <a:p>
                      <a:pPr marL="0" marR="0" algn="ctr">
                        <a:spcBef>
                          <a:spcPts val="0"/>
                        </a:spcBef>
                        <a:spcAft>
                          <a:spcPts val="0"/>
                        </a:spcAft>
                      </a:pPr>
                      <a:r>
                        <a:rPr lang="en-US" sz="1400" b="1" dirty="0">
                          <a:solidFill>
                            <a:srgbClr val="FF0000"/>
                          </a:solidFill>
                          <a:effectLst/>
                        </a:rPr>
                        <a:t>N</a:t>
                      </a:r>
                      <a:endParaRPr lang="en-US" sz="1400" b="1" dirty="0">
                        <a:solidFill>
                          <a:srgbClr val="FF0000"/>
                        </a:solidFill>
                        <a:effectLst/>
                        <a:latin typeface="Times New Roman" panose="02020603050405020304" pitchFamily="18" charset="0"/>
                        <a:ea typeface="MS Mincho" panose="02020609040205080304" pitchFamily="49" charset="-128"/>
                      </a:endParaRPr>
                    </a:p>
                  </a:txBody>
                  <a:tcPr marL="67437" marR="67437" marT="0" marB="0" anchor="ctr"/>
                </a:tc>
                <a:tc>
                  <a:txBody>
                    <a:bodyPr/>
                    <a:lstStyle/>
                    <a:p>
                      <a:pPr marL="0" marR="0" algn="ctr">
                        <a:spcBef>
                          <a:spcPts val="0"/>
                        </a:spcBef>
                        <a:spcAft>
                          <a:spcPts val="0"/>
                        </a:spcAft>
                      </a:pPr>
                      <a:r>
                        <a:rPr lang="en-US" sz="1400" b="1" dirty="0">
                          <a:solidFill>
                            <a:srgbClr val="FF0000"/>
                          </a:solidFill>
                          <a:effectLst/>
                        </a:rPr>
                        <a:t>N</a:t>
                      </a:r>
                      <a:endParaRPr lang="en-US" sz="1400" b="1" dirty="0">
                        <a:solidFill>
                          <a:srgbClr val="FF0000"/>
                        </a:solidFill>
                        <a:effectLst/>
                        <a:latin typeface="Times New Roman" panose="02020603050405020304" pitchFamily="18" charset="0"/>
                        <a:ea typeface="MS Mincho" panose="02020609040205080304" pitchFamily="49" charset="-128"/>
                      </a:endParaRPr>
                    </a:p>
                  </a:txBody>
                  <a:tcPr marL="67437" marR="67437" marT="0" marB="0" anchor="ctr"/>
                </a:tc>
                <a:tc>
                  <a:txBody>
                    <a:bodyPr/>
                    <a:lstStyle/>
                    <a:p>
                      <a:pPr marL="0" marR="0" algn="ctr">
                        <a:spcBef>
                          <a:spcPts val="0"/>
                        </a:spcBef>
                        <a:spcAft>
                          <a:spcPts val="0"/>
                        </a:spcAft>
                      </a:pPr>
                      <a:r>
                        <a:rPr lang="en-US" sz="1400" b="1" dirty="0">
                          <a:solidFill>
                            <a:srgbClr val="FF0000"/>
                          </a:solidFill>
                          <a:effectLst/>
                        </a:rPr>
                        <a:t>N</a:t>
                      </a:r>
                      <a:endParaRPr lang="en-US" sz="1400" b="1" dirty="0">
                        <a:solidFill>
                          <a:srgbClr val="FF0000"/>
                        </a:solidFill>
                        <a:effectLst/>
                        <a:latin typeface="Times New Roman" panose="02020603050405020304" pitchFamily="18" charset="0"/>
                        <a:ea typeface="MS Mincho" panose="02020609040205080304" pitchFamily="49" charset="-128"/>
                      </a:endParaRPr>
                    </a:p>
                  </a:txBody>
                  <a:tcPr marL="67437" marR="67437" marT="0" marB="0" anchor="ctr"/>
                </a:tc>
                <a:tc>
                  <a:txBody>
                    <a:bodyPr/>
                    <a:lstStyle/>
                    <a:p>
                      <a:pPr marL="0" marR="0" algn="ctr">
                        <a:spcBef>
                          <a:spcPts val="0"/>
                        </a:spcBef>
                        <a:spcAft>
                          <a:spcPts val="0"/>
                        </a:spcAft>
                      </a:pPr>
                      <a:r>
                        <a:rPr lang="en-US" sz="1400" b="1" dirty="0">
                          <a:solidFill>
                            <a:srgbClr val="00B050"/>
                          </a:solidFill>
                          <a:effectLst/>
                        </a:rPr>
                        <a:t>Y</a:t>
                      </a:r>
                      <a:r>
                        <a:rPr lang="en-US" sz="1400" b="1" dirty="0">
                          <a:solidFill>
                            <a:srgbClr val="FF0000"/>
                          </a:solidFill>
                          <a:effectLst/>
                        </a:rPr>
                        <a:t>N</a:t>
                      </a:r>
                      <a:endParaRPr lang="en-US" sz="1400" b="1" dirty="0">
                        <a:solidFill>
                          <a:srgbClr val="FF0000"/>
                        </a:solidFill>
                        <a:effectLst/>
                        <a:latin typeface="Times New Roman" panose="02020603050405020304" pitchFamily="18" charset="0"/>
                        <a:ea typeface="MS Mincho" panose="02020609040205080304" pitchFamily="49" charset="-128"/>
                      </a:endParaRPr>
                    </a:p>
                  </a:txBody>
                  <a:tcPr marL="67437" marR="67437" marT="0" marB="0" anchor="ctr"/>
                </a:tc>
                <a:tc>
                  <a:txBody>
                    <a:bodyPr/>
                    <a:lstStyle/>
                    <a:p>
                      <a:pPr marL="0" marR="0" algn="ctr">
                        <a:spcBef>
                          <a:spcPts val="0"/>
                        </a:spcBef>
                        <a:spcAft>
                          <a:spcPts val="0"/>
                        </a:spcAft>
                      </a:pPr>
                      <a:r>
                        <a:rPr lang="en-US" sz="1400" b="1" dirty="0">
                          <a:solidFill>
                            <a:srgbClr val="FF0000"/>
                          </a:solidFill>
                          <a:effectLst/>
                        </a:rPr>
                        <a:t>N</a:t>
                      </a:r>
                      <a:endParaRPr lang="en-US" sz="1400" b="1" dirty="0">
                        <a:solidFill>
                          <a:srgbClr val="FF0000"/>
                        </a:solidFill>
                        <a:effectLst/>
                        <a:latin typeface="Times New Roman" panose="02020603050405020304" pitchFamily="18" charset="0"/>
                        <a:ea typeface="MS Mincho" panose="02020609040205080304" pitchFamily="49" charset="-128"/>
                      </a:endParaRPr>
                    </a:p>
                  </a:txBody>
                  <a:tcPr marL="67437" marR="67437" marT="0" marB="0" anchor="ctr"/>
                </a:tc>
                <a:tc>
                  <a:txBody>
                    <a:bodyPr/>
                    <a:lstStyle/>
                    <a:p>
                      <a:pPr marL="0" marR="0" algn="ctr">
                        <a:spcBef>
                          <a:spcPts val="0"/>
                        </a:spcBef>
                        <a:spcAft>
                          <a:spcPts val="0"/>
                        </a:spcAft>
                      </a:pPr>
                      <a:r>
                        <a:rPr lang="en-US" sz="1400" b="1" dirty="0">
                          <a:solidFill>
                            <a:srgbClr val="FF0000"/>
                          </a:solidFill>
                          <a:effectLst/>
                        </a:rPr>
                        <a:t>N</a:t>
                      </a:r>
                      <a:endParaRPr lang="en-US" sz="1400" b="1" dirty="0">
                        <a:solidFill>
                          <a:srgbClr val="FF0000"/>
                        </a:solidFill>
                        <a:effectLst/>
                        <a:latin typeface="Times New Roman" panose="02020603050405020304" pitchFamily="18" charset="0"/>
                        <a:ea typeface="MS Mincho" panose="02020609040205080304" pitchFamily="49" charset="-128"/>
                      </a:endParaRPr>
                    </a:p>
                  </a:txBody>
                  <a:tcPr marL="67437" marR="67437" marT="0" marB="0" anchor="ctr"/>
                </a:tc>
                <a:tc>
                  <a:txBody>
                    <a:bodyPr/>
                    <a:lstStyle/>
                    <a:p>
                      <a:pPr marL="0" marR="0" algn="ctr">
                        <a:spcBef>
                          <a:spcPts val="0"/>
                        </a:spcBef>
                        <a:spcAft>
                          <a:spcPts val="0"/>
                        </a:spcAft>
                      </a:pPr>
                      <a:r>
                        <a:rPr lang="en-US" sz="1400" b="1" dirty="0">
                          <a:solidFill>
                            <a:srgbClr val="00B050"/>
                          </a:solidFill>
                          <a:effectLst/>
                        </a:rPr>
                        <a:t>Y</a:t>
                      </a:r>
                      <a:endParaRPr lang="en-US" sz="1400" b="1" dirty="0">
                        <a:solidFill>
                          <a:srgbClr val="00B050"/>
                        </a:solidFill>
                        <a:effectLst/>
                        <a:latin typeface="Times New Roman" panose="02020603050405020304" pitchFamily="18" charset="0"/>
                        <a:ea typeface="MS Mincho" panose="02020609040205080304" pitchFamily="49" charset="-128"/>
                      </a:endParaRPr>
                    </a:p>
                  </a:txBody>
                  <a:tcPr marL="67437" marR="67437" marT="0" marB="0" anchor="ctr"/>
                </a:tc>
                <a:tc>
                  <a:txBody>
                    <a:bodyPr/>
                    <a:lstStyle/>
                    <a:p>
                      <a:pPr marL="0" marR="0" algn="ctr">
                        <a:spcBef>
                          <a:spcPts val="0"/>
                        </a:spcBef>
                        <a:spcAft>
                          <a:spcPts val="0"/>
                        </a:spcAft>
                      </a:pPr>
                      <a:r>
                        <a:rPr lang="en-US" sz="1400" b="1" dirty="0">
                          <a:solidFill>
                            <a:srgbClr val="00B050"/>
                          </a:solidFill>
                          <a:effectLst/>
                        </a:rPr>
                        <a:t>Y</a:t>
                      </a:r>
                      <a:endParaRPr lang="en-US" sz="1400" b="1" dirty="0">
                        <a:solidFill>
                          <a:srgbClr val="00B050"/>
                        </a:solidFill>
                        <a:effectLst/>
                        <a:latin typeface="Times New Roman" panose="02020603050405020304" pitchFamily="18" charset="0"/>
                        <a:ea typeface="MS Mincho" panose="02020609040205080304" pitchFamily="49" charset="-128"/>
                      </a:endParaRPr>
                    </a:p>
                  </a:txBody>
                  <a:tcPr marL="67437" marR="67437" marT="0" marB="0" anchor="ctr"/>
                </a:tc>
                <a:tc>
                  <a:txBody>
                    <a:bodyPr/>
                    <a:lstStyle/>
                    <a:p>
                      <a:pPr marL="0" marR="0" algn="ctr">
                        <a:spcBef>
                          <a:spcPts val="0"/>
                        </a:spcBef>
                        <a:spcAft>
                          <a:spcPts val="0"/>
                        </a:spcAft>
                      </a:pPr>
                      <a:r>
                        <a:rPr lang="en-US" sz="1400" b="1" dirty="0">
                          <a:solidFill>
                            <a:srgbClr val="00B050"/>
                          </a:solidFill>
                          <a:effectLst/>
                        </a:rPr>
                        <a:t>Y</a:t>
                      </a:r>
                      <a:r>
                        <a:rPr lang="en-US" sz="1400" b="1" dirty="0">
                          <a:solidFill>
                            <a:srgbClr val="FF0000"/>
                          </a:solidFill>
                          <a:effectLst/>
                        </a:rPr>
                        <a:t>N</a:t>
                      </a:r>
                      <a:endParaRPr lang="en-US" sz="1400" b="1" dirty="0">
                        <a:solidFill>
                          <a:srgbClr val="FF0000"/>
                        </a:solidFill>
                        <a:effectLst/>
                        <a:latin typeface="Times New Roman" panose="02020603050405020304" pitchFamily="18" charset="0"/>
                        <a:ea typeface="MS Mincho" panose="02020609040205080304" pitchFamily="49" charset="-128"/>
                      </a:endParaRPr>
                    </a:p>
                  </a:txBody>
                  <a:tcPr marL="67437" marR="67437" marT="0" marB="0" anchor="ctr"/>
                </a:tc>
              </a:tr>
            </a:tbl>
          </a:graphicData>
        </a:graphic>
      </p:graphicFrame>
    </p:spTree>
    <p:extLst>
      <p:ext uri="{BB962C8B-B14F-4D97-AF65-F5344CB8AC3E}">
        <p14:creationId xmlns:p14="http://schemas.microsoft.com/office/powerpoint/2010/main" val="31918474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1763713" y="228600"/>
            <a:ext cx="6480175" cy="990600"/>
          </a:xfrm>
        </p:spPr>
        <p:txBody>
          <a:bodyPr/>
          <a:lstStyle/>
          <a:p>
            <a:r>
              <a:rPr lang="en-US" sz="3200" b="1" dirty="0" smtClean="0">
                <a:solidFill>
                  <a:srgbClr val="000000"/>
                </a:solidFill>
              </a:rPr>
              <a:t>Requirement 3</a:t>
            </a:r>
            <a:endParaRPr lang="uk-UA" sz="3200" b="1" dirty="0" smtClean="0"/>
          </a:p>
        </p:txBody>
      </p:sp>
      <p:sp>
        <p:nvSpPr>
          <p:cNvPr id="4099" name="Rectangle 3"/>
          <p:cNvSpPr>
            <a:spLocks noGrp="1" noChangeArrowheads="1"/>
          </p:cNvSpPr>
          <p:nvPr>
            <p:ph type="body" idx="1"/>
          </p:nvPr>
        </p:nvSpPr>
        <p:spPr>
          <a:xfrm>
            <a:off x="1816100" y="1677988"/>
            <a:ext cx="6716713" cy="4846637"/>
          </a:xfrm>
        </p:spPr>
        <p:txBody>
          <a:bodyPr/>
          <a:lstStyle/>
          <a:p>
            <a:pPr marL="0" indent="0">
              <a:buNone/>
            </a:pPr>
            <a:r>
              <a:rPr lang="en-US" sz="2400" dirty="0"/>
              <a:t>Do the following:</a:t>
            </a:r>
          </a:p>
          <a:p>
            <a:pPr lvl="1">
              <a:buFont typeface="+mj-lt"/>
              <a:buAutoNum type="alphaLcPeriod"/>
            </a:pPr>
            <a:r>
              <a:rPr lang="en-US" sz="2000" b="0" dirty="0"/>
              <a:t>Pick a current world event. In relation to this current event, discuss with your counselor how a country's national interest and its relationship with other countries might affect areas such as" its security, its economy, its values, and the health of its citizens.</a:t>
            </a:r>
          </a:p>
          <a:p>
            <a:pPr lvl="1">
              <a:buFont typeface="+mj-lt"/>
              <a:buAutoNum type="alphaLcPeriod"/>
            </a:pPr>
            <a:r>
              <a:rPr lang="en-US" sz="2000" b="0" dirty="0"/>
              <a:t>Select a foreign country and discuss with your counselor how its geography, natural resources, and climate influence its economy and its global partnerships with other countries.</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53000" y="285750"/>
            <a:ext cx="914400" cy="933450"/>
          </a:xfrm>
          <a:prstGeom prst="rect">
            <a:avLst/>
          </a:prstGeom>
        </p:spPr>
      </p:pic>
    </p:spTree>
    <p:extLst>
      <p:ext uri="{BB962C8B-B14F-4D97-AF65-F5344CB8AC3E}">
        <p14:creationId xmlns:p14="http://schemas.microsoft.com/office/powerpoint/2010/main" val="244452035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Current World Event</a:t>
            </a:r>
            <a:endParaRPr lang="en-US" dirty="0"/>
          </a:p>
        </p:txBody>
      </p:sp>
      <p:sp>
        <p:nvSpPr>
          <p:cNvPr id="3" name="Content Placeholder 2"/>
          <p:cNvSpPr>
            <a:spLocks noGrp="1"/>
          </p:cNvSpPr>
          <p:nvPr>
            <p:ph idx="1"/>
          </p:nvPr>
        </p:nvSpPr>
        <p:spPr>
          <a:xfrm>
            <a:off x="1624013" y="1268412"/>
            <a:ext cx="4471987" cy="5360987"/>
          </a:xfrm>
        </p:spPr>
        <p:txBody>
          <a:bodyPr/>
          <a:lstStyle/>
          <a:p>
            <a:pPr marL="0" indent="0">
              <a:buNone/>
            </a:pPr>
            <a:r>
              <a:rPr lang="en-US" dirty="0" err="1"/>
              <a:t>Covid</a:t>
            </a:r>
            <a:r>
              <a:rPr lang="en-US" dirty="0"/>
              <a:t> 19</a:t>
            </a:r>
          </a:p>
          <a:p>
            <a:r>
              <a:rPr lang="en-US" sz="2400" dirty="0" smtClean="0"/>
              <a:t>Thought </a:t>
            </a:r>
            <a:r>
              <a:rPr lang="en-US" sz="2400" dirty="0"/>
              <a:t>to originate in Wuhan, </a:t>
            </a:r>
            <a:r>
              <a:rPr lang="en-US" sz="2400" dirty="0" smtClean="0"/>
              <a:t>China.</a:t>
            </a:r>
            <a:endParaRPr lang="en-US" sz="2400" dirty="0"/>
          </a:p>
          <a:p>
            <a:r>
              <a:rPr lang="en-US" sz="2400" dirty="0" smtClean="0"/>
              <a:t>Concern </a:t>
            </a:r>
            <a:r>
              <a:rPr lang="en-US" sz="2400" dirty="0"/>
              <a:t>that China may not have shared timely or accurate </a:t>
            </a:r>
            <a:r>
              <a:rPr lang="en-US" sz="2400" dirty="0" smtClean="0"/>
              <a:t>data.</a:t>
            </a:r>
            <a:endParaRPr lang="en-US" sz="2400" dirty="0"/>
          </a:p>
          <a:p>
            <a:r>
              <a:rPr lang="en-US" sz="2400" dirty="0" smtClean="0"/>
              <a:t>Widespread </a:t>
            </a:r>
            <a:r>
              <a:rPr lang="en-US" sz="2400" dirty="0"/>
              <a:t>global </a:t>
            </a:r>
            <a:r>
              <a:rPr lang="en-US" sz="2400" dirty="0" smtClean="0"/>
              <a:t>implications:</a:t>
            </a:r>
            <a:endParaRPr lang="en-US" sz="2400" dirty="0"/>
          </a:p>
          <a:p>
            <a:pPr lvl="1"/>
            <a:r>
              <a:rPr lang="en-US" sz="2000" dirty="0" smtClean="0"/>
              <a:t>Health concerns.</a:t>
            </a:r>
            <a:endParaRPr lang="en-US" sz="2000" dirty="0"/>
          </a:p>
          <a:p>
            <a:pPr lvl="1"/>
            <a:r>
              <a:rPr lang="en-US" sz="2000" dirty="0" smtClean="0"/>
              <a:t>Security concerns.</a:t>
            </a:r>
            <a:endParaRPr lang="en-US" sz="2000" dirty="0"/>
          </a:p>
          <a:p>
            <a:pPr lvl="1"/>
            <a:r>
              <a:rPr lang="en-US" sz="2000" dirty="0" smtClean="0"/>
              <a:t>Economic concerns.</a:t>
            </a:r>
            <a:endParaRPr lang="en-US" sz="2000" dirty="0"/>
          </a:p>
          <a:p>
            <a:pPr lvl="1"/>
            <a:r>
              <a:rPr lang="en-US" sz="2000" dirty="0" smtClean="0"/>
              <a:t>National </a:t>
            </a:r>
            <a:r>
              <a:rPr lang="en-US" sz="2000" dirty="0"/>
              <a:t>and individual </a:t>
            </a:r>
            <a:r>
              <a:rPr lang="en-US" sz="2000" dirty="0" smtClean="0"/>
              <a:t>values:</a:t>
            </a:r>
            <a:endParaRPr lang="en-US" sz="2000" dirty="0"/>
          </a:p>
          <a:p>
            <a:pPr lvl="2"/>
            <a:r>
              <a:rPr lang="en-US" sz="1600" dirty="0" smtClean="0"/>
              <a:t>Political.</a:t>
            </a:r>
            <a:endParaRPr lang="en-US" sz="1600" dirty="0"/>
          </a:p>
          <a:p>
            <a:pPr lvl="2"/>
            <a:r>
              <a:rPr lang="en-US" sz="1600" dirty="0" smtClean="0"/>
              <a:t>Racial.</a:t>
            </a:r>
            <a:endParaRPr lang="en-US" sz="1600"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35371" y="3429000"/>
            <a:ext cx="3757792" cy="2113758"/>
          </a:xfrm>
          <a:prstGeom prst="rect">
            <a:avLst/>
          </a:prstGeom>
        </p:spPr>
      </p:pic>
    </p:spTree>
    <p:extLst>
      <p:ext uri="{BB962C8B-B14F-4D97-AF65-F5344CB8AC3E}">
        <p14:creationId xmlns:p14="http://schemas.microsoft.com/office/powerpoint/2010/main" val="22745510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Current World Event</a:t>
            </a:r>
            <a:endParaRPr lang="en-US" dirty="0"/>
          </a:p>
        </p:txBody>
      </p:sp>
      <p:sp>
        <p:nvSpPr>
          <p:cNvPr id="3" name="Content Placeholder 2"/>
          <p:cNvSpPr>
            <a:spLocks noGrp="1"/>
          </p:cNvSpPr>
          <p:nvPr>
            <p:ph idx="1"/>
          </p:nvPr>
        </p:nvSpPr>
        <p:spPr>
          <a:xfrm>
            <a:off x="1624013" y="1268412"/>
            <a:ext cx="7340600" cy="5360987"/>
          </a:xfrm>
        </p:spPr>
        <p:txBody>
          <a:bodyPr/>
          <a:lstStyle/>
          <a:p>
            <a:pPr marL="0" indent="0">
              <a:buNone/>
            </a:pPr>
            <a:r>
              <a:rPr lang="en-US" sz="3200" dirty="0" smtClean="0"/>
              <a:t>China and Its Economy</a:t>
            </a:r>
            <a:endParaRPr lang="en-US" sz="3200" dirty="0"/>
          </a:p>
          <a:p>
            <a:r>
              <a:rPr lang="en-US" dirty="0"/>
              <a:t>Geography</a:t>
            </a:r>
          </a:p>
          <a:p>
            <a:pPr lvl="1"/>
            <a:r>
              <a:rPr lang="en-US" dirty="0" smtClean="0"/>
              <a:t>Coastlines</a:t>
            </a:r>
            <a:endParaRPr lang="en-US" dirty="0"/>
          </a:p>
          <a:p>
            <a:pPr lvl="1"/>
            <a:r>
              <a:rPr lang="en-US" dirty="0" smtClean="0"/>
              <a:t>Fertile </a:t>
            </a:r>
            <a:r>
              <a:rPr lang="en-US" dirty="0"/>
              <a:t>land</a:t>
            </a:r>
          </a:p>
          <a:p>
            <a:pPr lvl="1"/>
            <a:r>
              <a:rPr lang="en-US" dirty="0" smtClean="0"/>
              <a:t>Rivers</a:t>
            </a:r>
            <a:endParaRPr lang="en-US" dirty="0"/>
          </a:p>
          <a:p>
            <a:pPr lvl="1"/>
            <a:r>
              <a:rPr lang="en-US" dirty="0" smtClean="0"/>
              <a:t>Deserts</a:t>
            </a:r>
            <a:endParaRPr lang="en-US" dirty="0"/>
          </a:p>
          <a:p>
            <a:pPr lvl="1"/>
            <a:r>
              <a:rPr lang="en-US" dirty="0" smtClean="0"/>
              <a:t>Mountains</a:t>
            </a:r>
            <a:endParaRPr lang="en-US" dirty="0"/>
          </a:p>
        </p:txBody>
      </p:sp>
      <p:pic>
        <p:nvPicPr>
          <p:cNvPr id="5" name="Picture 4"/>
          <p:cNvPicPr>
            <a:picLocks noChangeAspect="1"/>
          </p:cNvPicPr>
          <p:nvPr/>
        </p:nvPicPr>
        <p:blipFill>
          <a:blip r:embed="rId2"/>
          <a:stretch>
            <a:fillRect/>
          </a:stretch>
        </p:blipFill>
        <p:spPr>
          <a:xfrm>
            <a:off x="4280430" y="1905000"/>
            <a:ext cx="4572000" cy="3429000"/>
          </a:xfrm>
          <a:prstGeom prst="rect">
            <a:avLst/>
          </a:prstGeom>
        </p:spPr>
      </p:pic>
    </p:spTree>
    <p:extLst>
      <p:ext uri="{BB962C8B-B14F-4D97-AF65-F5344CB8AC3E}">
        <p14:creationId xmlns:p14="http://schemas.microsoft.com/office/powerpoint/2010/main" val="27708837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1908175" y="115888"/>
            <a:ext cx="7056438" cy="1179512"/>
          </a:xfrm>
        </p:spPr>
        <p:txBody>
          <a:bodyPr/>
          <a:lstStyle/>
          <a:p>
            <a:pPr eaLnBrk="1" hangingPunct="1"/>
            <a:r>
              <a:rPr lang="en-US" sz="3200" b="1" dirty="0" smtClean="0">
                <a:solidFill>
                  <a:srgbClr val="000000"/>
                </a:solidFill>
              </a:rPr>
              <a:t>Citizenship in the World </a:t>
            </a:r>
            <a:br>
              <a:rPr lang="en-US" sz="3200" b="1" dirty="0" smtClean="0">
                <a:solidFill>
                  <a:srgbClr val="000000"/>
                </a:solidFill>
              </a:rPr>
            </a:br>
            <a:r>
              <a:rPr lang="en-US" sz="3200" b="1" dirty="0" smtClean="0">
                <a:solidFill>
                  <a:srgbClr val="000000"/>
                </a:solidFill>
              </a:rPr>
              <a:t>Merit Badge Requirements</a:t>
            </a:r>
          </a:p>
        </p:txBody>
      </p:sp>
      <p:sp>
        <p:nvSpPr>
          <p:cNvPr id="5123" name="Rectangle 3"/>
          <p:cNvSpPr>
            <a:spLocks noGrp="1" noChangeArrowheads="1"/>
          </p:cNvSpPr>
          <p:nvPr>
            <p:ph type="body" idx="1"/>
          </p:nvPr>
        </p:nvSpPr>
        <p:spPr>
          <a:xfrm>
            <a:off x="1908175" y="1371600"/>
            <a:ext cx="7056438" cy="5302250"/>
          </a:xfrm>
        </p:spPr>
        <p:txBody>
          <a:bodyPr/>
          <a:lstStyle/>
          <a:p>
            <a:pPr>
              <a:buFont typeface="+mj-lt"/>
              <a:buAutoNum type="arabicPeriod"/>
            </a:pPr>
            <a:r>
              <a:rPr lang="en-US" sz="1800" dirty="0"/>
              <a:t>Explain what citizenship in the world means to you and what you think it takes to be a good world citizen.</a:t>
            </a:r>
          </a:p>
          <a:p>
            <a:pPr>
              <a:buFont typeface="+mj-lt"/>
              <a:buAutoNum type="arabicPeriod"/>
            </a:pPr>
            <a:r>
              <a:rPr lang="en-US" sz="1800" dirty="0"/>
              <a:t>Explain how one becomes a citizen in the United States, and explain the rights, duties, and obligations of U.S. citizenship. Discuss the similarities and differences between the rights, duties, and obligations of U.S. citizens and the citizens of two other countries.</a:t>
            </a:r>
          </a:p>
          <a:p>
            <a:pPr>
              <a:buFont typeface="+mj-lt"/>
              <a:buAutoNum type="arabicPeriod"/>
            </a:pPr>
            <a:r>
              <a:rPr lang="en-US" sz="1800" dirty="0"/>
              <a:t>Do the following:</a:t>
            </a:r>
          </a:p>
          <a:p>
            <a:pPr lvl="1">
              <a:buFont typeface="+mj-lt"/>
              <a:buAutoNum type="alphaLcPeriod"/>
            </a:pPr>
            <a:r>
              <a:rPr lang="en-US" sz="1400" b="0" dirty="0"/>
              <a:t>Pick a current world event. In relation to this current event, discuss with your counselor how a country's national interest and its relationship with other countries might affect areas such as" its security, its economy, its values, and the health of its citizens.</a:t>
            </a:r>
          </a:p>
          <a:p>
            <a:pPr lvl="1">
              <a:buFont typeface="+mj-lt"/>
              <a:buAutoNum type="alphaLcPeriod"/>
            </a:pPr>
            <a:r>
              <a:rPr lang="en-US" sz="1400" b="0" dirty="0"/>
              <a:t>Select a foreign country and discuss with your counselor how its geography, natural resources, and climate influence its economy and its global partnerships with other countries</a:t>
            </a:r>
            <a:r>
              <a:rPr lang="en-US" sz="1400" b="0" dirty="0" smtClean="0"/>
              <a:t>.</a:t>
            </a:r>
            <a:endParaRPr lang="en-US" sz="1400" b="0"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43800" y="238919"/>
            <a:ext cx="914400" cy="933450"/>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Current World Event</a:t>
            </a:r>
            <a:endParaRPr lang="en-US" dirty="0"/>
          </a:p>
        </p:txBody>
      </p:sp>
      <p:sp>
        <p:nvSpPr>
          <p:cNvPr id="3" name="Content Placeholder 2"/>
          <p:cNvSpPr>
            <a:spLocks noGrp="1"/>
          </p:cNvSpPr>
          <p:nvPr>
            <p:ph idx="1"/>
          </p:nvPr>
        </p:nvSpPr>
        <p:spPr>
          <a:xfrm>
            <a:off x="1624013" y="1268412"/>
            <a:ext cx="7340600" cy="5360987"/>
          </a:xfrm>
        </p:spPr>
        <p:txBody>
          <a:bodyPr/>
          <a:lstStyle/>
          <a:p>
            <a:pPr marL="0" indent="0">
              <a:buNone/>
            </a:pPr>
            <a:r>
              <a:rPr lang="en-US" sz="3200" dirty="0"/>
              <a:t>Climate</a:t>
            </a:r>
          </a:p>
          <a:p>
            <a:r>
              <a:rPr lang="en-US" dirty="0" smtClean="0"/>
              <a:t>Eastern </a:t>
            </a:r>
            <a:r>
              <a:rPr lang="en-US" dirty="0"/>
              <a:t>half of China influenced by </a:t>
            </a:r>
            <a:r>
              <a:rPr lang="en-US" dirty="0" smtClean="0"/>
              <a:t>monsoons.</a:t>
            </a:r>
            <a:endParaRPr lang="en-US" dirty="0"/>
          </a:p>
          <a:p>
            <a:pPr lvl="1"/>
            <a:r>
              <a:rPr lang="en-US" dirty="0" smtClean="0"/>
              <a:t>Cold </a:t>
            </a:r>
            <a:r>
              <a:rPr lang="en-US" dirty="0"/>
              <a:t>and dry in </a:t>
            </a:r>
            <a:r>
              <a:rPr lang="en-US" dirty="0" smtClean="0"/>
              <a:t>winter.</a:t>
            </a:r>
            <a:endParaRPr lang="en-US" dirty="0"/>
          </a:p>
          <a:p>
            <a:pPr lvl="1"/>
            <a:r>
              <a:rPr lang="en-US" dirty="0" smtClean="0"/>
              <a:t>Warm </a:t>
            </a:r>
            <a:r>
              <a:rPr lang="en-US" dirty="0"/>
              <a:t>and rainy climate in </a:t>
            </a:r>
            <a:r>
              <a:rPr lang="en-US" dirty="0" smtClean="0"/>
              <a:t>summer.</a:t>
            </a:r>
            <a:endParaRPr lang="en-US" dirty="0"/>
          </a:p>
          <a:p>
            <a:r>
              <a:rPr lang="en-US" dirty="0" smtClean="0"/>
              <a:t>Northwestern </a:t>
            </a:r>
            <a:r>
              <a:rPr lang="en-US" dirty="0"/>
              <a:t>China is arid </a:t>
            </a:r>
            <a:r>
              <a:rPr lang="en-US" dirty="0" smtClean="0"/>
              <a:t>desert.</a:t>
            </a:r>
            <a:endParaRPr lang="en-US" dirty="0"/>
          </a:p>
          <a:p>
            <a:r>
              <a:rPr lang="en-US" dirty="0" smtClean="0"/>
              <a:t>Southwestern </a:t>
            </a:r>
            <a:r>
              <a:rPr lang="en-US" dirty="0"/>
              <a:t>China </a:t>
            </a:r>
            <a:r>
              <a:rPr lang="en-US" dirty="0" smtClean="0"/>
              <a:t>mountains.</a:t>
            </a:r>
            <a:endParaRPr lang="en-US" dirty="0"/>
          </a:p>
          <a:p>
            <a:r>
              <a:rPr lang="en-US" dirty="0" smtClean="0"/>
              <a:t>Cold </a:t>
            </a:r>
            <a:r>
              <a:rPr lang="en-US" dirty="0"/>
              <a:t>temperature northern </a:t>
            </a:r>
            <a:r>
              <a:rPr lang="en-US" dirty="0" smtClean="0"/>
              <a:t>regions.</a:t>
            </a:r>
            <a:endParaRPr lang="en-US" dirty="0"/>
          </a:p>
          <a:p>
            <a:r>
              <a:rPr lang="en-US" dirty="0" smtClean="0"/>
              <a:t>Hot </a:t>
            </a:r>
            <a:r>
              <a:rPr lang="en-US" dirty="0"/>
              <a:t>southern tropical </a:t>
            </a:r>
            <a:r>
              <a:rPr lang="en-US" dirty="0" smtClean="0"/>
              <a:t>regions.</a:t>
            </a:r>
            <a:endParaRPr lang="en-US" dirty="0"/>
          </a:p>
        </p:txBody>
      </p:sp>
    </p:spTree>
    <p:extLst>
      <p:ext uri="{BB962C8B-B14F-4D97-AF65-F5344CB8AC3E}">
        <p14:creationId xmlns:p14="http://schemas.microsoft.com/office/powerpoint/2010/main" val="370151879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Current World Event</a:t>
            </a:r>
          </a:p>
        </p:txBody>
      </p:sp>
      <p:pic>
        <p:nvPicPr>
          <p:cNvPr id="4" name="Content Placeholder 3"/>
          <p:cNvPicPr>
            <a:picLocks noGrp="1" noChangeAspect="1"/>
          </p:cNvPicPr>
          <p:nvPr>
            <p:ph idx="1"/>
          </p:nvPr>
        </p:nvPicPr>
        <p:blipFill>
          <a:blip r:embed="rId2"/>
          <a:stretch>
            <a:fillRect/>
          </a:stretch>
        </p:blipFill>
        <p:spPr>
          <a:xfrm>
            <a:off x="2195646" y="1614414"/>
            <a:ext cx="6046519" cy="4862585"/>
          </a:xfrm>
          <a:prstGeom prst="rect">
            <a:avLst/>
          </a:prstGeom>
        </p:spPr>
      </p:pic>
      <p:sp>
        <p:nvSpPr>
          <p:cNvPr id="5" name="Rectangle 4"/>
          <p:cNvSpPr/>
          <p:nvPr/>
        </p:nvSpPr>
        <p:spPr>
          <a:xfrm>
            <a:off x="1627717" y="1029639"/>
            <a:ext cx="2759089" cy="584775"/>
          </a:xfrm>
          <a:prstGeom prst="rect">
            <a:avLst/>
          </a:prstGeom>
        </p:spPr>
        <p:txBody>
          <a:bodyPr wrap="none">
            <a:spAutoFit/>
          </a:bodyPr>
          <a:lstStyle/>
          <a:p>
            <a:r>
              <a:rPr lang="en-US" sz="3200" dirty="0"/>
              <a:t>China Climate</a:t>
            </a:r>
          </a:p>
        </p:txBody>
      </p:sp>
    </p:spTree>
    <p:extLst>
      <p:ext uri="{BB962C8B-B14F-4D97-AF65-F5344CB8AC3E}">
        <p14:creationId xmlns:p14="http://schemas.microsoft.com/office/powerpoint/2010/main" val="124799153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Current World Event</a:t>
            </a:r>
            <a:endParaRPr lang="en-US" dirty="0"/>
          </a:p>
        </p:txBody>
      </p:sp>
      <p:sp>
        <p:nvSpPr>
          <p:cNvPr id="3" name="Content Placeholder 2"/>
          <p:cNvSpPr>
            <a:spLocks noGrp="1"/>
          </p:cNvSpPr>
          <p:nvPr>
            <p:ph idx="1"/>
          </p:nvPr>
        </p:nvSpPr>
        <p:spPr>
          <a:xfrm>
            <a:off x="1624013" y="1268412"/>
            <a:ext cx="7340600" cy="5360987"/>
          </a:xfrm>
        </p:spPr>
        <p:txBody>
          <a:bodyPr/>
          <a:lstStyle/>
          <a:p>
            <a:pPr marL="0" indent="0">
              <a:buNone/>
            </a:pPr>
            <a:r>
              <a:rPr lang="en-US" sz="3200" dirty="0" smtClean="0"/>
              <a:t>China and Its Economy</a:t>
            </a:r>
            <a:endParaRPr lang="en-US" sz="3200" dirty="0"/>
          </a:p>
          <a:p>
            <a:r>
              <a:rPr lang="en-US" dirty="0"/>
              <a:t>Natural </a:t>
            </a:r>
            <a:r>
              <a:rPr lang="en-US" dirty="0" smtClean="0"/>
              <a:t>resources:</a:t>
            </a:r>
            <a:endParaRPr lang="en-US" dirty="0"/>
          </a:p>
          <a:p>
            <a:pPr lvl="1"/>
            <a:r>
              <a:rPr lang="en-US" dirty="0" smtClean="0"/>
              <a:t>World’s </a:t>
            </a:r>
            <a:r>
              <a:rPr lang="en-US" dirty="0"/>
              <a:t>top mining </a:t>
            </a:r>
            <a:r>
              <a:rPr lang="en-US" dirty="0" smtClean="0"/>
              <a:t>country.</a:t>
            </a:r>
            <a:endParaRPr lang="en-US" dirty="0"/>
          </a:p>
          <a:p>
            <a:pPr lvl="1"/>
            <a:r>
              <a:rPr lang="en-US" dirty="0" smtClean="0"/>
              <a:t>Rivers </a:t>
            </a:r>
            <a:r>
              <a:rPr lang="en-US" dirty="0"/>
              <a:t>for hydroelectric </a:t>
            </a:r>
            <a:r>
              <a:rPr lang="en-US" dirty="0" smtClean="0"/>
              <a:t>power.</a:t>
            </a:r>
            <a:endParaRPr lang="en-US" dirty="0"/>
          </a:p>
          <a:p>
            <a:pPr lvl="1"/>
            <a:r>
              <a:rPr lang="en-US" dirty="0" smtClean="0"/>
              <a:t>Human labor.</a:t>
            </a:r>
            <a:endParaRPr lang="en-US" dirty="0"/>
          </a:p>
          <a:p>
            <a:pPr lvl="1"/>
            <a:r>
              <a:rPr lang="en-US" dirty="0" smtClean="0"/>
              <a:t>Rare </a:t>
            </a:r>
            <a:r>
              <a:rPr lang="en-US" dirty="0"/>
              <a:t>earth </a:t>
            </a:r>
            <a:r>
              <a:rPr lang="en-US" dirty="0" smtClean="0"/>
              <a:t>metals.</a:t>
            </a:r>
            <a:endParaRPr lang="en-US" dirty="0"/>
          </a:p>
          <a:p>
            <a:pPr lvl="1"/>
            <a:r>
              <a:rPr lang="en-US" dirty="0" smtClean="0"/>
              <a:t>Number </a:t>
            </a:r>
            <a:r>
              <a:rPr lang="en-US" dirty="0"/>
              <a:t>one in global </a:t>
            </a:r>
            <a:r>
              <a:rPr lang="en-US" dirty="0" smtClean="0"/>
              <a:t>agriculture.</a:t>
            </a:r>
            <a:endParaRPr lang="en-US" dirty="0"/>
          </a:p>
        </p:txBody>
      </p:sp>
    </p:spTree>
    <p:extLst>
      <p:ext uri="{BB962C8B-B14F-4D97-AF65-F5344CB8AC3E}">
        <p14:creationId xmlns:p14="http://schemas.microsoft.com/office/powerpoint/2010/main" val="59251281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Current World Event</a:t>
            </a: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619250" y="1625094"/>
            <a:ext cx="7340600" cy="4893733"/>
          </a:xfrm>
        </p:spPr>
      </p:pic>
      <p:sp>
        <p:nvSpPr>
          <p:cNvPr id="5" name="TextBox 4"/>
          <p:cNvSpPr txBox="1"/>
          <p:nvPr/>
        </p:nvSpPr>
        <p:spPr>
          <a:xfrm>
            <a:off x="1619250" y="1040319"/>
            <a:ext cx="4762842" cy="584775"/>
          </a:xfrm>
          <a:prstGeom prst="rect">
            <a:avLst/>
          </a:prstGeom>
          <a:noFill/>
        </p:spPr>
        <p:txBody>
          <a:bodyPr wrap="none" rtlCol="0">
            <a:spAutoFit/>
          </a:bodyPr>
          <a:lstStyle/>
          <a:p>
            <a:r>
              <a:rPr lang="en-US" sz="3200" dirty="0" smtClean="0"/>
              <a:t>China Natural Resources</a:t>
            </a:r>
            <a:endParaRPr lang="en-US" sz="3200" dirty="0"/>
          </a:p>
        </p:txBody>
      </p:sp>
    </p:spTree>
    <p:extLst>
      <p:ext uri="{BB962C8B-B14F-4D97-AF65-F5344CB8AC3E}">
        <p14:creationId xmlns:p14="http://schemas.microsoft.com/office/powerpoint/2010/main" val="401193379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1763713" y="228600"/>
            <a:ext cx="6480175" cy="990600"/>
          </a:xfrm>
        </p:spPr>
        <p:txBody>
          <a:bodyPr/>
          <a:lstStyle/>
          <a:p>
            <a:r>
              <a:rPr lang="en-US" sz="3200" b="1" dirty="0" smtClean="0">
                <a:solidFill>
                  <a:srgbClr val="000000"/>
                </a:solidFill>
              </a:rPr>
              <a:t>Requirement 4</a:t>
            </a:r>
            <a:endParaRPr lang="uk-UA" sz="3200" b="1" dirty="0" smtClean="0"/>
          </a:p>
        </p:txBody>
      </p:sp>
      <p:sp>
        <p:nvSpPr>
          <p:cNvPr id="4099" name="Rectangle 3"/>
          <p:cNvSpPr>
            <a:spLocks noGrp="1" noChangeArrowheads="1"/>
          </p:cNvSpPr>
          <p:nvPr>
            <p:ph type="body" idx="1"/>
          </p:nvPr>
        </p:nvSpPr>
        <p:spPr>
          <a:xfrm>
            <a:off x="1816100" y="1677988"/>
            <a:ext cx="6716713" cy="5180012"/>
          </a:xfrm>
        </p:spPr>
        <p:txBody>
          <a:bodyPr/>
          <a:lstStyle/>
          <a:p>
            <a:pPr marL="0" indent="0">
              <a:buNone/>
            </a:pPr>
            <a:r>
              <a:rPr lang="en-US" sz="1800" dirty="0"/>
              <a:t>Do TWO of the following:</a:t>
            </a:r>
          </a:p>
          <a:p>
            <a:pPr lvl="1">
              <a:buFont typeface="+mj-lt"/>
              <a:buAutoNum type="alphaLcPeriod"/>
            </a:pPr>
            <a:r>
              <a:rPr lang="en-US" sz="1400" b="0" dirty="0"/>
              <a:t>Explain international law and how it differs from national law. Explain the role of international law and how international law can be used as a tool for conflict resolution.</a:t>
            </a:r>
          </a:p>
          <a:p>
            <a:pPr lvl="1">
              <a:buFont typeface="+mj-lt"/>
              <a:buAutoNum type="alphaLcPeriod"/>
            </a:pPr>
            <a:r>
              <a:rPr lang="en-US" sz="1400" b="0" dirty="0"/>
              <a:t>Using resources such as major daily newspapers, the Internet (with your parent's permission), and news magazines, observe a current issue that involves international trade, foreign exchange, balance of payments, tariffs, and free trade. Explain what you have learned. Include in your discussion an explanation of why countries must cooperate in order for world trade and global competition to thrive.</a:t>
            </a:r>
          </a:p>
          <a:p>
            <a:pPr lvl="1">
              <a:buFont typeface="+mj-lt"/>
              <a:buAutoNum type="alphaLcPeriod"/>
            </a:pPr>
            <a:r>
              <a:rPr lang="en-US" sz="1400" b="0" dirty="0"/>
              <a:t>Select TWO of the following organizations and describe their role in the world.</a:t>
            </a:r>
          </a:p>
          <a:p>
            <a:pPr lvl="2">
              <a:buFont typeface="+mj-lt"/>
              <a:buAutoNum type="arabicPeriod"/>
            </a:pPr>
            <a:r>
              <a:rPr lang="en-US" sz="1400" dirty="0"/>
              <a:t>The United Nations and UNICEF</a:t>
            </a:r>
          </a:p>
          <a:p>
            <a:pPr lvl="2">
              <a:buFont typeface="+mj-lt"/>
              <a:buAutoNum type="arabicPeriod"/>
            </a:pPr>
            <a:r>
              <a:rPr lang="en-US" sz="1400" dirty="0"/>
              <a:t>The World Court</a:t>
            </a:r>
          </a:p>
          <a:p>
            <a:pPr lvl="2">
              <a:buFont typeface="+mj-lt"/>
              <a:buAutoNum type="arabicPeriod"/>
            </a:pPr>
            <a:r>
              <a:rPr lang="en-US" sz="1400" dirty="0"/>
              <a:t>Interpol</a:t>
            </a:r>
          </a:p>
          <a:p>
            <a:pPr lvl="2">
              <a:buFont typeface="+mj-lt"/>
              <a:buAutoNum type="arabicPeriod"/>
            </a:pPr>
            <a:r>
              <a:rPr lang="en-US" sz="1400" dirty="0"/>
              <a:t>World Organization of the Scout Movement</a:t>
            </a:r>
          </a:p>
          <a:p>
            <a:pPr lvl="2">
              <a:buFont typeface="+mj-lt"/>
              <a:buAutoNum type="arabicPeriod"/>
            </a:pPr>
            <a:r>
              <a:rPr lang="en-US" sz="1400" dirty="0"/>
              <a:t>The World Health Organization</a:t>
            </a:r>
          </a:p>
          <a:p>
            <a:pPr lvl="2">
              <a:buFont typeface="+mj-lt"/>
              <a:buAutoNum type="arabicPeriod"/>
            </a:pPr>
            <a:r>
              <a:rPr lang="en-US" sz="1400" dirty="0"/>
              <a:t>Amnesty International</a:t>
            </a:r>
          </a:p>
          <a:p>
            <a:pPr lvl="2">
              <a:buFont typeface="+mj-lt"/>
              <a:buAutoNum type="arabicPeriod"/>
            </a:pPr>
            <a:r>
              <a:rPr lang="en-US" sz="1400" dirty="0"/>
              <a:t>The International Committee of the Red Cross</a:t>
            </a:r>
          </a:p>
          <a:p>
            <a:pPr lvl="2">
              <a:buFont typeface="+mj-lt"/>
              <a:buAutoNum type="arabicPeriod"/>
            </a:pPr>
            <a:r>
              <a:rPr lang="en-US" sz="1400" dirty="0"/>
              <a:t>CARE (Cooperative for American Relief Everywhere)</a:t>
            </a:r>
          </a:p>
          <a:p>
            <a:pPr lvl="2">
              <a:buFont typeface="+mj-lt"/>
              <a:buAutoNum type="arabicPeriod"/>
            </a:pPr>
            <a:r>
              <a:rPr lang="en-US" sz="1400" dirty="0"/>
              <a:t>European Union</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53000" y="285750"/>
            <a:ext cx="914400" cy="933450"/>
          </a:xfrm>
          <a:prstGeom prst="rect">
            <a:avLst/>
          </a:prstGeom>
        </p:spPr>
      </p:pic>
    </p:spTree>
    <p:extLst>
      <p:ext uri="{BB962C8B-B14F-4D97-AF65-F5344CB8AC3E}">
        <p14:creationId xmlns:p14="http://schemas.microsoft.com/office/powerpoint/2010/main" val="410300042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International Law</a:t>
            </a:r>
            <a:endParaRPr lang="en-US" dirty="0"/>
          </a:p>
        </p:txBody>
      </p:sp>
      <p:sp>
        <p:nvSpPr>
          <p:cNvPr id="3" name="Content Placeholder 2"/>
          <p:cNvSpPr>
            <a:spLocks noGrp="1"/>
          </p:cNvSpPr>
          <p:nvPr>
            <p:ph idx="1"/>
          </p:nvPr>
        </p:nvSpPr>
        <p:spPr/>
        <p:txBody>
          <a:bodyPr/>
          <a:lstStyle/>
          <a:p>
            <a:pPr marL="0" indent="0">
              <a:buNone/>
            </a:pPr>
            <a:r>
              <a:rPr lang="en-US" sz="2400" dirty="0"/>
              <a:t>4a. Explain international law and how it differs from national law. </a:t>
            </a:r>
            <a:r>
              <a:rPr lang="en-US" sz="2400" dirty="0" smtClean="0"/>
              <a:t>Explain the </a:t>
            </a:r>
            <a:r>
              <a:rPr lang="en-US" sz="2400" dirty="0"/>
              <a:t>role of international law and how international law can be used as </a:t>
            </a:r>
            <a:r>
              <a:rPr lang="en-US" sz="2400" dirty="0" smtClean="0"/>
              <a:t>a tool </a:t>
            </a:r>
            <a:r>
              <a:rPr lang="en-US" sz="2400" dirty="0"/>
              <a:t>for conflict </a:t>
            </a:r>
            <a:r>
              <a:rPr lang="en-US" sz="2400" dirty="0" smtClean="0"/>
              <a:t>resolution.</a:t>
            </a:r>
            <a:endParaRPr lang="en-US" sz="2400" dirty="0"/>
          </a:p>
        </p:txBody>
      </p:sp>
    </p:spTree>
    <p:extLst>
      <p:ext uri="{BB962C8B-B14F-4D97-AF65-F5344CB8AC3E}">
        <p14:creationId xmlns:p14="http://schemas.microsoft.com/office/powerpoint/2010/main" val="212759214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International Law</a:t>
            </a:r>
            <a:endParaRPr lang="en-US" dirty="0"/>
          </a:p>
        </p:txBody>
      </p:sp>
      <p:sp>
        <p:nvSpPr>
          <p:cNvPr id="3" name="Content Placeholder 2"/>
          <p:cNvSpPr>
            <a:spLocks noGrp="1"/>
          </p:cNvSpPr>
          <p:nvPr>
            <p:ph idx="1"/>
          </p:nvPr>
        </p:nvSpPr>
        <p:spPr>
          <a:xfrm>
            <a:off x="1624013" y="1066800"/>
            <a:ext cx="7340600" cy="5638799"/>
          </a:xfrm>
        </p:spPr>
        <p:txBody>
          <a:bodyPr/>
          <a:lstStyle/>
          <a:p>
            <a:r>
              <a:rPr lang="en-US" dirty="0"/>
              <a:t>There </a:t>
            </a:r>
            <a:r>
              <a:rPr lang="en-US" dirty="0" smtClean="0"/>
              <a:t>are </a:t>
            </a:r>
            <a:r>
              <a:rPr lang="en-US" dirty="0"/>
              <a:t>around 200 independent nations in this </a:t>
            </a:r>
            <a:r>
              <a:rPr lang="en-US" dirty="0" smtClean="0"/>
              <a:t>world.</a:t>
            </a:r>
            <a:endParaRPr lang="en-US" dirty="0"/>
          </a:p>
          <a:p>
            <a:pPr lvl="1"/>
            <a:r>
              <a:rPr lang="en-US" dirty="0" smtClean="0"/>
              <a:t>193 </a:t>
            </a:r>
            <a:r>
              <a:rPr lang="en-US" dirty="0"/>
              <a:t>member states in </a:t>
            </a:r>
            <a:r>
              <a:rPr lang="en-US" dirty="0" smtClean="0"/>
              <a:t>UN.</a:t>
            </a:r>
            <a:endParaRPr lang="en-US" dirty="0"/>
          </a:p>
          <a:p>
            <a:pPr lvl="1"/>
            <a:r>
              <a:rPr lang="en-US" dirty="0" smtClean="0"/>
              <a:t>2 </a:t>
            </a:r>
            <a:r>
              <a:rPr lang="en-US" dirty="0"/>
              <a:t>observer states in </a:t>
            </a:r>
            <a:r>
              <a:rPr lang="en-US" dirty="0" smtClean="0"/>
              <a:t>UN.</a:t>
            </a:r>
            <a:endParaRPr lang="en-US" dirty="0"/>
          </a:p>
          <a:p>
            <a:pPr lvl="1"/>
            <a:r>
              <a:rPr lang="en-US" dirty="0" smtClean="0"/>
              <a:t>Taiwan </a:t>
            </a:r>
            <a:r>
              <a:rPr lang="en-US" dirty="0"/>
              <a:t>– not recognized by </a:t>
            </a:r>
            <a:r>
              <a:rPr lang="en-US" dirty="0" smtClean="0"/>
              <a:t>many countries </a:t>
            </a:r>
            <a:r>
              <a:rPr lang="en-US" dirty="0"/>
              <a:t>or </a:t>
            </a:r>
            <a:r>
              <a:rPr lang="en-US" dirty="0" smtClean="0"/>
              <a:t>the UN due to pressure from China.</a:t>
            </a:r>
            <a:endParaRPr lang="en-US" dirty="0"/>
          </a:p>
          <a:p>
            <a:pPr lvl="1"/>
            <a:r>
              <a:rPr lang="en-US" dirty="0" smtClean="0"/>
              <a:t>Dozens </a:t>
            </a:r>
            <a:r>
              <a:rPr lang="en-US" dirty="0"/>
              <a:t>of territories, colonies and non-recognized </a:t>
            </a:r>
            <a:r>
              <a:rPr lang="en-US" dirty="0" smtClean="0"/>
              <a:t>nations.</a:t>
            </a:r>
            <a:endParaRPr lang="en-US" dirty="0"/>
          </a:p>
          <a:p>
            <a:pPr lvl="2"/>
            <a:r>
              <a:rPr lang="en-US" dirty="0" smtClean="0"/>
              <a:t>Puerto </a:t>
            </a:r>
            <a:r>
              <a:rPr lang="en-US" dirty="0"/>
              <a:t>Rico</a:t>
            </a:r>
          </a:p>
          <a:p>
            <a:pPr lvl="2"/>
            <a:r>
              <a:rPr lang="en-US" dirty="0" smtClean="0"/>
              <a:t>Bermuda</a:t>
            </a:r>
            <a:endParaRPr lang="en-US" dirty="0"/>
          </a:p>
          <a:p>
            <a:pPr lvl="2"/>
            <a:r>
              <a:rPr lang="en-US" dirty="0" smtClean="0"/>
              <a:t>Greenland</a:t>
            </a:r>
            <a:endParaRPr lang="en-US" dirty="0"/>
          </a:p>
          <a:p>
            <a:pPr lvl="2"/>
            <a:r>
              <a:rPr lang="en-US" dirty="0" smtClean="0"/>
              <a:t>Palestine</a:t>
            </a:r>
            <a:endParaRPr lang="en-US" dirty="0"/>
          </a:p>
          <a:p>
            <a:pPr lvl="2"/>
            <a:r>
              <a:rPr lang="en-US" dirty="0" smtClean="0"/>
              <a:t>Western </a:t>
            </a:r>
            <a:r>
              <a:rPr lang="en-US" dirty="0"/>
              <a:t>Sahara</a:t>
            </a:r>
            <a:endParaRPr lang="en-US" dirty="0"/>
          </a:p>
        </p:txBody>
      </p:sp>
    </p:spTree>
    <p:extLst>
      <p:ext uri="{BB962C8B-B14F-4D97-AF65-F5344CB8AC3E}">
        <p14:creationId xmlns:p14="http://schemas.microsoft.com/office/powerpoint/2010/main" val="44126457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U.S. Territories</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24013" y="1419362"/>
            <a:ext cx="7340600" cy="4738414"/>
          </a:xfrm>
        </p:spPr>
      </p:pic>
    </p:spTree>
    <p:extLst>
      <p:ext uri="{BB962C8B-B14F-4D97-AF65-F5344CB8AC3E}">
        <p14:creationId xmlns:p14="http://schemas.microsoft.com/office/powerpoint/2010/main" val="288158929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International Law</a:t>
            </a:r>
            <a:endParaRPr lang="en-US" dirty="0"/>
          </a:p>
        </p:txBody>
      </p:sp>
      <p:sp>
        <p:nvSpPr>
          <p:cNvPr id="3" name="Content Placeholder 2"/>
          <p:cNvSpPr>
            <a:spLocks noGrp="1"/>
          </p:cNvSpPr>
          <p:nvPr>
            <p:ph idx="1"/>
          </p:nvPr>
        </p:nvSpPr>
        <p:spPr>
          <a:xfrm>
            <a:off x="1624012" y="1268413"/>
            <a:ext cx="7519988" cy="5040312"/>
          </a:xfrm>
        </p:spPr>
        <p:txBody>
          <a:bodyPr/>
          <a:lstStyle/>
          <a:p>
            <a:r>
              <a:rPr lang="en-US" dirty="0"/>
              <a:t>Each nation has its own set of national </a:t>
            </a:r>
            <a:r>
              <a:rPr lang="en-US" dirty="0" smtClean="0"/>
              <a:t>laws.</a:t>
            </a:r>
            <a:endParaRPr lang="en-US" dirty="0"/>
          </a:p>
          <a:p>
            <a:pPr lvl="1"/>
            <a:r>
              <a:rPr lang="en-US" dirty="0" smtClean="0"/>
              <a:t>Laws </a:t>
            </a:r>
            <a:r>
              <a:rPr lang="en-US" dirty="0"/>
              <a:t>differ significantly between </a:t>
            </a:r>
            <a:r>
              <a:rPr lang="en-US" dirty="0" smtClean="0"/>
              <a:t>nations.</a:t>
            </a:r>
            <a:endParaRPr lang="en-US" dirty="0"/>
          </a:p>
          <a:p>
            <a:pPr lvl="1"/>
            <a:r>
              <a:rPr lang="en-US" dirty="0" smtClean="0"/>
              <a:t>Each </a:t>
            </a:r>
            <a:r>
              <a:rPr lang="en-US" dirty="0"/>
              <a:t>nation has its own ideas </a:t>
            </a:r>
            <a:r>
              <a:rPr lang="en-US" dirty="0" smtClean="0"/>
              <a:t>about:</a:t>
            </a:r>
            <a:endParaRPr lang="en-US" dirty="0"/>
          </a:p>
          <a:p>
            <a:pPr lvl="2"/>
            <a:r>
              <a:rPr lang="en-US" dirty="0" smtClean="0"/>
              <a:t>Sovereignty</a:t>
            </a:r>
            <a:endParaRPr lang="en-US" dirty="0"/>
          </a:p>
          <a:p>
            <a:pPr lvl="2"/>
            <a:r>
              <a:rPr lang="en-US" dirty="0" smtClean="0"/>
              <a:t>National </a:t>
            </a:r>
            <a:r>
              <a:rPr lang="en-US" dirty="0"/>
              <a:t>interests</a:t>
            </a:r>
          </a:p>
          <a:p>
            <a:pPr lvl="2"/>
            <a:r>
              <a:rPr lang="en-US" dirty="0" smtClean="0"/>
              <a:t>Cultural </a:t>
            </a:r>
            <a:r>
              <a:rPr lang="en-US" dirty="0"/>
              <a:t>values</a:t>
            </a:r>
          </a:p>
          <a:p>
            <a:pPr lvl="2"/>
            <a:r>
              <a:rPr lang="en-US" dirty="0" smtClean="0"/>
              <a:t>Religion</a:t>
            </a:r>
            <a:endParaRPr lang="en-US" dirty="0"/>
          </a:p>
          <a:p>
            <a:pPr lvl="2"/>
            <a:r>
              <a:rPr lang="en-US" dirty="0" smtClean="0"/>
              <a:t>Economy</a:t>
            </a:r>
            <a:endParaRPr lang="en-US" dirty="0"/>
          </a:p>
          <a:p>
            <a:pPr lvl="2"/>
            <a:r>
              <a:rPr lang="en-US" dirty="0" smtClean="0"/>
              <a:t>Borders</a:t>
            </a:r>
            <a:endParaRPr lang="en-US" dirty="0"/>
          </a:p>
        </p:txBody>
      </p:sp>
    </p:spTree>
    <p:extLst>
      <p:ext uri="{BB962C8B-B14F-4D97-AF65-F5344CB8AC3E}">
        <p14:creationId xmlns:p14="http://schemas.microsoft.com/office/powerpoint/2010/main" val="317635115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International Law</a:t>
            </a:r>
          </a:p>
        </p:txBody>
      </p:sp>
      <p:sp>
        <p:nvSpPr>
          <p:cNvPr id="3" name="Content Placeholder 2"/>
          <p:cNvSpPr>
            <a:spLocks noGrp="1"/>
          </p:cNvSpPr>
          <p:nvPr>
            <p:ph idx="1"/>
          </p:nvPr>
        </p:nvSpPr>
        <p:spPr/>
        <p:txBody>
          <a:bodyPr/>
          <a:lstStyle/>
          <a:p>
            <a:r>
              <a:rPr lang="en-US" sz="2400" dirty="0"/>
              <a:t>Conflict between and within nations often </a:t>
            </a:r>
            <a:r>
              <a:rPr lang="en-US" sz="2400" dirty="0" smtClean="0"/>
              <a:t>arises due to:</a:t>
            </a:r>
          </a:p>
          <a:p>
            <a:pPr lvl="1"/>
            <a:r>
              <a:rPr lang="en-US" sz="2000" dirty="0"/>
              <a:t>Trade imbalances</a:t>
            </a:r>
          </a:p>
          <a:p>
            <a:pPr lvl="1"/>
            <a:r>
              <a:rPr lang="en-US" sz="2000" dirty="0"/>
              <a:t>Economic threats</a:t>
            </a:r>
          </a:p>
          <a:p>
            <a:pPr lvl="1"/>
            <a:r>
              <a:rPr lang="en-US" sz="2000" dirty="0"/>
              <a:t>Religious differences</a:t>
            </a:r>
          </a:p>
          <a:p>
            <a:pPr lvl="1"/>
            <a:r>
              <a:rPr lang="en-US" sz="2000" dirty="0"/>
              <a:t>Famine</a:t>
            </a:r>
          </a:p>
          <a:p>
            <a:pPr lvl="1"/>
            <a:r>
              <a:rPr lang="en-US" sz="2000" dirty="0"/>
              <a:t>Disease control</a:t>
            </a:r>
          </a:p>
          <a:p>
            <a:pPr lvl="1"/>
            <a:r>
              <a:rPr lang="en-US" sz="2000" dirty="0"/>
              <a:t>Terrorism</a:t>
            </a:r>
          </a:p>
          <a:p>
            <a:pPr lvl="1"/>
            <a:r>
              <a:rPr lang="en-US" sz="2000" dirty="0" smtClean="0"/>
              <a:t>Human rights issues</a:t>
            </a:r>
          </a:p>
          <a:p>
            <a:pPr lvl="1"/>
            <a:r>
              <a:rPr lang="en-US" sz="2000" dirty="0" smtClean="0"/>
              <a:t>Refugees</a:t>
            </a:r>
            <a:endParaRPr lang="en-US" sz="2000" dirty="0"/>
          </a:p>
          <a:p>
            <a:r>
              <a:rPr lang="en-US" sz="2400" dirty="0" smtClean="0"/>
              <a:t>May result in war.</a:t>
            </a:r>
            <a:endParaRPr lang="en-US" sz="2400" dirty="0"/>
          </a:p>
        </p:txBody>
      </p:sp>
      <p:pic>
        <p:nvPicPr>
          <p:cNvPr id="6" name="Picture 5"/>
          <p:cNvPicPr>
            <a:picLocks noChangeAspect="1"/>
          </p:cNvPicPr>
          <p:nvPr/>
        </p:nvPicPr>
        <p:blipFill>
          <a:blip r:embed="rId2"/>
          <a:stretch>
            <a:fillRect/>
          </a:stretch>
        </p:blipFill>
        <p:spPr>
          <a:xfrm>
            <a:off x="5029199" y="1905000"/>
            <a:ext cx="3935413" cy="3343279"/>
          </a:xfrm>
          <a:prstGeom prst="rect">
            <a:avLst/>
          </a:prstGeom>
        </p:spPr>
      </p:pic>
    </p:spTree>
    <p:extLst>
      <p:ext uri="{BB962C8B-B14F-4D97-AF65-F5344CB8AC3E}">
        <p14:creationId xmlns:p14="http://schemas.microsoft.com/office/powerpoint/2010/main" val="5473571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1908175" y="115888"/>
            <a:ext cx="7056438" cy="1179512"/>
          </a:xfrm>
        </p:spPr>
        <p:txBody>
          <a:bodyPr/>
          <a:lstStyle/>
          <a:p>
            <a:pPr eaLnBrk="1" hangingPunct="1"/>
            <a:r>
              <a:rPr lang="en-US" sz="3200" b="1" dirty="0" smtClean="0">
                <a:solidFill>
                  <a:srgbClr val="000000"/>
                </a:solidFill>
              </a:rPr>
              <a:t>Citizenship in the World </a:t>
            </a:r>
            <a:br>
              <a:rPr lang="en-US" sz="3200" b="1" dirty="0" smtClean="0">
                <a:solidFill>
                  <a:srgbClr val="000000"/>
                </a:solidFill>
              </a:rPr>
            </a:br>
            <a:r>
              <a:rPr lang="en-US" sz="3200" b="1" dirty="0" smtClean="0">
                <a:solidFill>
                  <a:srgbClr val="000000"/>
                </a:solidFill>
              </a:rPr>
              <a:t>Merit Badge Requirements</a:t>
            </a:r>
          </a:p>
        </p:txBody>
      </p:sp>
      <p:sp>
        <p:nvSpPr>
          <p:cNvPr id="5123" name="Rectangle 3"/>
          <p:cNvSpPr>
            <a:spLocks noGrp="1" noChangeArrowheads="1"/>
          </p:cNvSpPr>
          <p:nvPr>
            <p:ph type="body" idx="1"/>
          </p:nvPr>
        </p:nvSpPr>
        <p:spPr>
          <a:xfrm>
            <a:off x="1908175" y="1371600"/>
            <a:ext cx="7056438" cy="5302250"/>
          </a:xfrm>
        </p:spPr>
        <p:txBody>
          <a:bodyPr/>
          <a:lstStyle/>
          <a:p>
            <a:pPr>
              <a:buFont typeface="+mj-lt"/>
              <a:buAutoNum type="arabicPeriod" startAt="4"/>
            </a:pPr>
            <a:r>
              <a:rPr lang="en-US" sz="1800" dirty="0" smtClean="0"/>
              <a:t>Do </a:t>
            </a:r>
            <a:r>
              <a:rPr lang="en-US" sz="1800" dirty="0"/>
              <a:t>TWO of the following:</a:t>
            </a:r>
          </a:p>
          <a:p>
            <a:pPr lvl="1">
              <a:buFont typeface="+mj-lt"/>
              <a:buAutoNum type="alphaLcPeriod"/>
            </a:pPr>
            <a:r>
              <a:rPr lang="en-US" sz="1400" b="0" dirty="0"/>
              <a:t>Explain international law and how it differs from national law. Explain the role of international law and how international law can be used as a tool for conflict resolution.</a:t>
            </a:r>
          </a:p>
          <a:p>
            <a:pPr lvl="1">
              <a:buFont typeface="+mj-lt"/>
              <a:buAutoNum type="alphaLcPeriod"/>
            </a:pPr>
            <a:r>
              <a:rPr lang="en-US" sz="1400" b="0" dirty="0"/>
              <a:t>Using resources such as major daily newspapers, the Internet (with your parent's permission), and news magazines, observe a current issue that involves international trade, foreign exchange, balance of payments, tariffs, and free trade. Explain what you have learned. Include in your discussion an explanation of why countries must cooperate in order for world trade and global competition to thrive.</a:t>
            </a:r>
          </a:p>
          <a:p>
            <a:pPr lvl="1">
              <a:buFont typeface="+mj-lt"/>
              <a:buAutoNum type="alphaLcPeriod"/>
            </a:pPr>
            <a:r>
              <a:rPr lang="en-US" sz="1400" b="0" dirty="0"/>
              <a:t>Select TWO of the following organizations and describe their role in the world.</a:t>
            </a:r>
          </a:p>
          <a:p>
            <a:pPr lvl="2">
              <a:buFont typeface="+mj-lt"/>
              <a:buAutoNum type="arabicPeriod"/>
            </a:pPr>
            <a:r>
              <a:rPr lang="en-US" sz="1400" dirty="0"/>
              <a:t>The United Nations and UNICEF</a:t>
            </a:r>
          </a:p>
          <a:p>
            <a:pPr lvl="2">
              <a:buFont typeface="+mj-lt"/>
              <a:buAutoNum type="arabicPeriod"/>
            </a:pPr>
            <a:r>
              <a:rPr lang="en-US" sz="1400" dirty="0"/>
              <a:t>The World Court</a:t>
            </a:r>
          </a:p>
          <a:p>
            <a:pPr lvl="2">
              <a:buFont typeface="+mj-lt"/>
              <a:buAutoNum type="arabicPeriod"/>
            </a:pPr>
            <a:r>
              <a:rPr lang="en-US" sz="1400" dirty="0"/>
              <a:t>Interpol</a:t>
            </a:r>
          </a:p>
          <a:p>
            <a:pPr lvl="2">
              <a:buFont typeface="+mj-lt"/>
              <a:buAutoNum type="arabicPeriod"/>
            </a:pPr>
            <a:r>
              <a:rPr lang="en-US" sz="1400" dirty="0"/>
              <a:t>World Organization of the Scout Movement</a:t>
            </a:r>
          </a:p>
          <a:p>
            <a:pPr lvl="2">
              <a:buFont typeface="+mj-lt"/>
              <a:buAutoNum type="arabicPeriod"/>
            </a:pPr>
            <a:r>
              <a:rPr lang="en-US" sz="1400" dirty="0"/>
              <a:t>The World Health Organization</a:t>
            </a:r>
          </a:p>
          <a:p>
            <a:pPr lvl="2">
              <a:buFont typeface="+mj-lt"/>
              <a:buAutoNum type="arabicPeriod"/>
            </a:pPr>
            <a:r>
              <a:rPr lang="en-US" sz="1400" dirty="0"/>
              <a:t>Amnesty International</a:t>
            </a:r>
          </a:p>
          <a:p>
            <a:pPr lvl="2">
              <a:buFont typeface="+mj-lt"/>
              <a:buAutoNum type="arabicPeriod"/>
            </a:pPr>
            <a:r>
              <a:rPr lang="en-US" sz="1400" dirty="0"/>
              <a:t>The International Committee of the Red Cross</a:t>
            </a:r>
          </a:p>
          <a:p>
            <a:pPr lvl="2">
              <a:buFont typeface="+mj-lt"/>
              <a:buAutoNum type="arabicPeriod"/>
            </a:pPr>
            <a:r>
              <a:rPr lang="en-US" sz="1400" dirty="0"/>
              <a:t>CARE (Cooperative for American Relief Everywhere)</a:t>
            </a:r>
          </a:p>
          <a:p>
            <a:pPr lvl="2">
              <a:buFont typeface="+mj-lt"/>
              <a:buAutoNum type="arabicPeriod"/>
            </a:pPr>
            <a:r>
              <a:rPr lang="en-US" sz="1400" dirty="0"/>
              <a:t>European </a:t>
            </a:r>
            <a:r>
              <a:rPr lang="en-US" sz="1400" dirty="0" smtClean="0"/>
              <a:t>Union</a:t>
            </a:r>
            <a:endParaRPr lang="en-US" sz="1400"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43800" y="238919"/>
            <a:ext cx="914400" cy="933450"/>
          </a:xfrm>
          <a:prstGeom prst="rect">
            <a:avLst/>
          </a:prstGeom>
        </p:spPr>
      </p:pic>
    </p:spTree>
    <p:extLst>
      <p:ext uri="{BB962C8B-B14F-4D97-AF65-F5344CB8AC3E}">
        <p14:creationId xmlns:p14="http://schemas.microsoft.com/office/powerpoint/2010/main" val="51107482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International Law</a:t>
            </a:r>
          </a:p>
        </p:txBody>
      </p:sp>
      <p:sp>
        <p:nvSpPr>
          <p:cNvPr id="3" name="Content Placeholder 2"/>
          <p:cNvSpPr>
            <a:spLocks noGrp="1"/>
          </p:cNvSpPr>
          <p:nvPr>
            <p:ph idx="1"/>
          </p:nvPr>
        </p:nvSpPr>
        <p:spPr/>
        <p:txBody>
          <a:bodyPr/>
          <a:lstStyle/>
          <a:p>
            <a:r>
              <a:rPr lang="en-US" dirty="0"/>
              <a:t>International Law is applied to resolve and discourage </a:t>
            </a:r>
            <a:r>
              <a:rPr lang="en-US" dirty="0" smtClean="0"/>
              <a:t>conflict through:</a:t>
            </a:r>
            <a:endParaRPr lang="en-US" dirty="0"/>
          </a:p>
          <a:p>
            <a:pPr lvl="1"/>
            <a:r>
              <a:rPr lang="en-US" dirty="0" smtClean="0"/>
              <a:t>International </a:t>
            </a:r>
            <a:r>
              <a:rPr lang="en-US" dirty="0"/>
              <a:t>Conventions and Treaties</a:t>
            </a:r>
          </a:p>
          <a:p>
            <a:pPr lvl="1"/>
            <a:r>
              <a:rPr lang="en-US" dirty="0" smtClean="0"/>
              <a:t>Customary </a:t>
            </a:r>
            <a:r>
              <a:rPr lang="en-US" dirty="0"/>
              <a:t>International Law</a:t>
            </a:r>
          </a:p>
          <a:p>
            <a:pPr lvl="1"/>
            <a:r>
              <a:rPr lang="en-US" dirty="0" smtClean="0"/>
              <a:t>General </a:t>
            </a:r>
            <a:r>
              <a:rPr lang="en-US" dirty="0"/>
              <a:t>Principles of Law</a:t>
            </a:r>
          </a:p>
          <a:p>
            <a:pPr lvl="1"/>
            <a:r>
              <a:rPr lang="en-US" dirty="0" smtClean="0"/>
              <a:t>Comity </a:t>
            </a:r>
            <a:r>
              <a:rPr lang="en-US" dirty="0"/>
              <a:t>of </a:t>
            </a:r>
            <a:r>
              <a:rPr lang="en-US" dirty="0" smtClean="0"/>
              <a:t>Nation</a:t>
            </a:r>
          </a:p>
          <a:p>
            <a:pPr lvl="2"/>
            <a:r>
              <a:rPr lang="en-US" sz="2000" dirty="0" smtClean="0"/>
              <a:t>The </a:t>
            </a:r>
            <a:r>
              <a:rPr lang="en-US" sz="2000" dirty="0"/>
              <a:t>courtesy and friendship of nations marked especially by mutual recognition of executive, legislative, and judicial acts.</a:t>
            </a:r>
          </a:p>
        </p:txBody>
      </p:sp>
    </p:spTree>
    <p:extLst>
      <p:ext uri="{BB962C8B-B14F-4D97-AF65-F5344CB8AC3E}">
        <p14:creationId xmlns:p14="http://schemas.microsoft.com/office/powerpoint/2010/main" val="192953157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International Law</a:t>
            </a:r>
          </a:p>
        </p:txBody>
      </p:sp>
      <p:sp>
        <p:nvSpPr>
          <p:cNvPr id="3" name="Content Placeholder 2"/>
          <p:cNvSpPr>
            <a:spLocks noGrp="1"/>
          </p:cNvSpPr>
          <p:nvPr>
            <p:ph idx="1"/>
          </p:nvPr>
        </p:nvSpPr>
        <p:spPr>
          <a:xfrm>
            <a:off x="1624013" y="1268412"/>
            <a:ext cx="4776787" cy="5665787"/>
          </a:xfrm>
        </p:spPr>
        <p:txBody>
          <a:bodyPr/>
          <a:lstStyle/>
          <a:p>
            <a:r>
              <a:rPr lang="en-US" dirty="0"/>
              <a:t>International Conventions and Treaties</a:t>
            </a:r>
          </a:p>
          <a:p>
            <a:pPr lvl="1"/>
            <a:r>
              <a:rPr lang="en-US" dirty="0" smtClean="0"/>
              <a:t>Formal </a:t>
            </a:r>
            <a:r>
              <a:rPr lang="en-US" dirty="0"/>
              <a:t>pledges between </a:t>
            </a:r>
            <a:r>
              <a:rPr lang="en-US" dirty="0" smtClean="0"/>
              <a:t>nations.</a:t>
            </a:r>
            <a:endParaRPr lang="en-US" dirty="0"/>
          </a:p>
          <a:p>
            <a:pPr lvl="1"/>
            <a:r>
              <a:rPr lang="en-US" dirty="0" smtClean="0"/>
              <a:t>Treaties:</a:t>
            </a:r>
            <a:endParaRPr lang="en-US" dirty="0"/>
          </a:p>
          <a:p>
            <a:pPr lvl="2"/>
            <a:r>
              <a:rPr lang="en-US" sz="2000" dirty="0" smtClean="0"/>
              <a:t>Written </a:t>
            </a:r>
            <a:r>
              <a:rPr lang="en-US" sz="2000" dirty="0"/>
              <a:t>agreement signed by countries or </a:t>
            </a:r>
            <a:r>
              <a:rPr lang="en-US" sz="2000" dirty="0" smtClean="0"/>
              <a:t>organizations.</a:t>
            </a:r>
            <a:endParaRPr lang="en-US" sz="2000" dirty="0"/>
          </a:p>
          <a:p>
            <a:pPr lvl="2"/>
            <a:r>
              <a:rPr lang="en-US" sz="2000" dirty="0" smtClean="0"/>
              <a:t>Ratified </a:t>
            </a:r>
            <a:r>
              <a:rPr lang="en-US" sz="2000" dirty="0"/>
              <a:t>by the United </a:t>
            </a:r>
            <a:r>
              <a:rPr lang="en-US" sz="2000" dirty="0" smtClean="0"/>
              <a:t>Nations.</a:t>
            </a:r>
            <a:endParaRPr lang="en-US" sz="2000" dirty="0"/>
          </a:p>
          <a:p>
            <a:pPr lvl="2"/>
            <a:r>
              <a:rPr lang="en-US" sz="2000" dirty="0" smtClean="0"/>
              <a:t>Governed </a:t>
            </a:r>
            <a:r>
              <a:rPr lang="en-US" sz="2000" dirty="0"/>
              <a:t>Vienna Convention on the Laws of Treaties (VCLT</a:t>
            </a:r>
            <a:r>
              <a:rPr lang="en-US" sz="2000" dirty="0" smtClean="0"/>
              <a:t>).</a:t>
            </a:r>
            <a:endParaRPr lang="en-US" sz="2000" dirty="0"/>
          </a:p>
          <a:p>
            <a:pPr lvl="1"/>
            <a:r>
              <a:rPr lang="en-US" dirty="0" smtClean="0"/>
              <a:t>Conventions:</a:t>
            </a:r>
            <a:endParaRPr lang="en-US" dirty="0"/>
          </a:p>
          <a:p>
            <a:pPr lvl="2"/>
            <a:r>
              <a:rPr lang="en-US" sz="2000" dirty="0" smtClean="0"/>
              <a:t>Consensus </a:t>
            </a:r>
            <a:r>
              <a:rPr lang="en-US" sz="2000" dirty="0"/>
              <a:t>regarding how to approach global </a:t>
            </a:r>
            <a:r>
              <a:rPr lang="en-US" sz="2000" dirty="0" smtClean="0"/>
              <a:t>issues.</a:t>
            </a:r>
            <a:endParaRPr lang="en-US" sz="2000"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48400" y="1752600"/>
            <a:ext cx="2743200" cy="2057400"/>
          </a:xfrm>
          <a:prstGeom prst="rect">
            <a:avLst/>
          </a:prstGeom>
        </p:spPr>
      </p:pic>
    </p:spTree>
    <p:extLst>
      <p:ext uri="{BB962C8B-B14F-4D97-AF65-F5344CB8AC3E}">
        <p14:creationId xmlns:p14="http://schemas.microsoft.com/office/powerpoint/2010/main" val="254295339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International Law</a:t>
            </a:r>
            <a:endParaRPr lang="en-US" dirty="0"/>
          </a:p>
        </p:txBody>
      </p:sp>
      <p:sp>
        <p:nvSpPr>
          <p:cNvPr id="3" name="Content Placeholder 2"/>
          <p:cNvSpPr>
            <a:spLocks noGrp="1"/>
          </p:cNvSpPr>
          <p:nvPr>
            <p:ph idx="1"/>
          </p:nvPr>
        </p:nvSpPr>
        <p:spPr/>
        <p:txBody>
          <a:bodyPr/>
          <a:lstStyle/>
          <a:p>
            <a:r>
              <a:rPr lang="en-US" dirty="0"/>
              <a:t>Customary International Law</a:t>
            </a:r>
          </a:p>
          <a:p>
            <a:pPr lvl="1"/>
            <a:r>
              <a:rPr lang="en-US" dirty="0" smtClean="0"/>
              <a:t>Long </a:t>
            </a:r>
            <a:r>
              <a:rPr lang="en-US" dirty="0"/>
              <a:t>standing </a:t>
            </a:r>
            <a:r>
              <a:rPr lang="en-US" dirty="0" smtClean="0"/>
              <a:t>rules.</a:t>
            </a:r>
            <a:endParaRPr lang="en-US" dirty="0"/>
          </a:p>
          <a:p>
            <a:pPr lvl="1"/>
            <a:r>
              <a:rPr lang="en-US" dirty="0" smtClean="0"/>
              <a:t>General </a:t>
            </a:r>
            <a:r>
              <a:rPr lang="en-US" dirty="0"/>
              <a:t>practice accepted as </a:t>
            </a:r>
            <a:r>
              <a:rPr lang="en-US" dirty="0" smtClean="0"/>
              <a:t>law.</a:t>
            </a:r>
            <a:endParaRPr lang="en-US" dirty="0"/>
          </a:p>
          <a:p>
            <a:pPr lvl="1"/>
            <a:r>
              <a:rPr lang="en-US" dirty="0" smtClean="0"/>
              <a:t>Practice </a:t>
            </a:r>
            <a:r>
              <a:rPr lang="en-US" dirty="0"/>
              <a:t>must be accepted as </a:t>
            </a:r>
            <a:r>
              <a:rPr lang="en-US" dirty="0" err="1"/>
              <a:t>opinio</a:t>
            </a:r>
            <a:r>
              <a:rPr lang="en-US" dirty="0"/>
              <a:t> juris </a:t>
            </a:r>
            <a:r>
              <a:rPr lang="en-US" dirty="0" err="1"/>
              <a:t>sive</a:t>
            </a:r>
            <a:r>
              <a:rPr lang="en-US" dirty="0"/>
              <a:t> </a:t>
            </a:r>
            <a:r>
              <a:rPr lang="en-US" dirty="0" smtClean="0"/>
              <a:t>necessitates (</a:t>
            </a:r>
            <a:r>
              <a:rPr lang="en-US" dirty="0"/>
              <a:t>Latin: “opinion that an act is necessary by rule of law</a:t>
            </a:r>
            <a:r>
              <a:rPr lang="en-US" dirty="0" smtClean="0"/>
              <a:t>”).</a:t>
            </a:r>
            <a:endParaRPr lang="en-US" dirty="0"/>
          </a:p>
          <a:p>
            <a:pPr lvl="1"/>
            <a:r>
              <a:rPr lang="en-US" dirty="0" smtClean="0"/>
              <a:t>Difficult </a:t>
            </a:r>
            <a:r>
              <a:rPr lang="en-US" dirty="0"/>
              <a:t>to enforce between West and </a:t>
            </a:r>
            <a:r>
              <a:rPr lang="en-US" dirty="0" smtClean="0"/>
              <a:t>East.</a:t>
            </a:r>
            <a:endParaRPr lang="en-US" dirty="0"/>
          </a:p>
          <a:p>
            <a:pPr lvl="1"/>
            <a:r>
              <a:rPr lang="en-US" dirty="0" smtClean="0"/>
              <a:t>Example</a:t>
            </a:r>
            <a:r>
              <a:rPr lang="en-US" dirty="0"/>
              <a:t>:</a:t>
            </a:r>
          </a:p>
          <a:p>
            <a:pPr lvl="2"/>
            <a:r>
              <a:rPr lang="en-US" sz="2000" dirty="0" smtClean="0"/>
              <a:t>Immunity </a:t>
            </a:r>
            <a:r>
              <a:rPr lang="en-US" sz="2000" dirty="0"/>
              <a:t>of visiting foreign heads of </a:t>
            </a:r>
            <a:r>
              <a:rPr lang="en-US" sz="2000" dirty="0" smtClean="0"/>
              <a:t>state.</a:t>
            </a:r>
            <a:endParaRPr lang="en-US" sz="2000" dirty="0"/>
          </a:p>
          <a:p>
            <a:pPr lvl="2"/>
            <a:r>
              <a:rPr lang="en-US" sz="2000" dirty="0" smtClean="0"/>
              <a:t>Non-</a:t>
            </a:r>
            <a:r>
              <a:rPr lang="en-US" sz="2000" dirty="0" err="1" smtClean="0"/>
              <a:t>refoulement</a:t>
            </a:r>
            <a:r>
              <a:rPr lang="en-US" sz="2000" dirty="0" smtClean="0"/>
              <a:t> </a:t>
            </a:r>
            <a:r>
              <a:rPr lang="en-US" sz="2000" dirty="0"/>
              <a:t>– asylum seeker </a:t>
            </a:r>
            <a:r>
              <a:rPr lang="en-US" sz="2000" dirty="0" smtClean="0"/>
              <a:t>protection.</a:t>
            </a:r>
            <a:endParaRPr lang="en-US" sz="2000" dirty="0"/>
          </a:p>
        </p:txBody>
      </p:sp>
    </p:spTree>
    <p:extLst>
      <p:ext uri="{BB962C8B-B14F-4D97-AF65-F5344CB8AC3E}">
        <p14:creationId xmlns:p14="http://schemas.microsoft.com/office/powerpoint/2010/main" val="393816027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International Law</a:t>
            </a:r>
            <a:endParaRPr lang="en-US" dirty="0"/>
          </a:p>
        </p:txBody>
      </p:sp>
      <p:sp>
        <p:nvSpPr>
          <p:cNvPr id="3" name="Content Placeholder 2"/>
          <p:cNvSpPr>
            <a:spLocks noGrp="1"/>
          </p:cNvSpPr>
          <p:nvPr>
            <p:ph idx="1"/>
          </p:nvPr>
        </p:nvSpPr>
        <p:spPr/>
        <p:txBody>
          <a:bodyPr/>
          <a:lstStyle/>
          <a:p>
            <a:r>
              <a:rPr lang="en-US" dirty="0" smtClean="0"/>
              <a:t>General </a:t>
            </a:r>
            <a:r>
              <a:rPr lang="en-US" dirty="0"/>
              <a:t>Principles of </a:t>
            </a:r>
            <a:r>
              <a:rPr lang="en-US" dirty="0" smtClean="0"/>
              <a:t>Law.</a:t>
            </a:r>
          </a:p>
          <a:p>
            <a:pPr lvl="1"/>
            <a:r>
              <a:rPr lang="en-US" dirty="0" smtClean="0"/>
              <a:t>Legal </a:t>
            </a:r>
            <a:r>
              <a:rPr lang="en-US" dirty="0"/>
              <a:t>principles common to a large number of systems of </a:t>
            </a:r>
            <a:r>
              <a:rPr lang="en-US" dirty="0" smtClean="0"/>
              <a:t>law.</a:t>
            </a:r>
          </a:p>
          <a:p>
            <a:pPr lvl="1"/>
            <a:r>
              <a:rPr lang="en-US" dirty="0" smtClean="0"/>
              <a:t>General </a:t>
            </a:r>
            <a:r>
              <a:rPr lang="en-US" dirty="0"/>
              <a:t>principles "recognized" by </a:t>
            </a:r>
            <a:r>
              <a:rPr lang="en-US" dirty="0" smtClean="0"/>
              <a:t>states.</a:t>
            </a:r>
          </a:p>
          <a:p>
            <a:pPr lvl="1"/>
            <a:r>
              <a:rPr lang="en-US" dirty="0" smtClean="0"/>
              <a:t>Lessened </a:t>
            </a:r>
            <a:r>
              <a:rPr lang="en-US" dirty="0"/>
              <a:t>by increased intensity of treaties between </a:t>
            </a:r>
            <a:r>
              <a:rPr lang="en-US" dirty="0" smtClean="0"/>
              <a:t>states.</a:t>
            </a:r>
          </a:p>
          <a:p>
            <a:pPr lvl="1"/>
            <a:r>
              <a:rPr lang="en-US" dirty="0" smtClean="0"/>
              <a:t>Example:</a:t>
            </a:r>
          </a:p>
          <a:p>
            <a:pPr lvl="2"/>
            <a:r>
              <a:rPr lang="en-US" sz="2000" dirty="0" smtClean="0"/>
              <a:t>Right </a:t>
            </a:r>
            <a:r>
              <a:rPr lang="en-US" sz="2000" dirty="0"/>
              <a:t>for nation to defend </a:t>
            </a:r>
            <a:r>
              <a:rPr lang="en-US" sz="2000" dirty="0" smtClean="0"/>
              <a:t>itself.</a:t>
            </a:r>
            <a:endParaRPr lang="en-US" sz="2000" dirty="0"/>
          </a:p>
        </p:txBody>
      </p:sp>
    </p:spTree>
    <p:extLst>
      <p:ext uri="{BB962C8B-B14F-4D97-AF65-F5344CB8AC3E}">
        <p14:creationId xmlns:p14="http://schemas.microsoft.com/office/powerpoint/2010/main" val="245821585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International Law</a:t>
            </a:r>
            <a:endParaRPr lang="en-US" dirty="0"/>
          </a:p>
        </p:txBody>
      </p:sp>
      <p:sp>
        <p:nvSpPr>
          <p:cNvPr id="3" name="Content Placeholder 2"/>
          <p:cNvSpPr>
            <a:spLocks noGrp="1"/>
          </p:cNvSpPr>
          <p:nvPr>
            <p:ph idx="1"/>
          </p:nvPr>
        </p:nvSpPr>
        <p:spPr>
          <a:xfrm>
            <a:off x="1624013" y="1268412"/>
            <a:ext cx="7340600" cy="5208587"/>
          </a:xfrm>
        </p:spPr>
        <p:txBody>
          <a:bodyPr/>
          <a:lstStyle/>
          <a:p>
            <a:r>
              <a:rPr lang="en-US" dirty="0"/>
              <a:t>Comity of </a:t>
            </a:r>
            <a:r>
              <a:rPr lang="en-US" dirty="0" smtClean="0"/>
              <a:t>Nations</a:t>
            </a:r>
            <a:endParaRPr lang="en-US" dirty="0"/>
          </a:p>
          <a:p>
            <a:pPr lvl="1"/>
            <a:r>
              <a:rPr lang="en-US" dirty="0" smtClean="0"/>
              <a:t>Courtesy </a:t>
            </a:r>
            <a:r>
              <a:rPr lang="en-US" dirty="0"/>
              <a:t>and friendship of nations</a:t>
            </a:r>
          </a:p>
          <a:p>
            <a:pPr lvl="1"/>
            <a:r>
              <a:rPr lang="en-US" dirty="0" smtClean="0"/>
              <a:t>Mutual </a:t>
            </a:r>
            <a:r>
              <a:rPr lang="en-US" dirty="0"/>
              <a:t>recognition of</a:t>
            </a:r>
          </a:p>
          <a:p>
            <a:pPr lvl="2"/>
            <a:r>
              <a:rPr lang="en-US" dirty="0" smtClean="0"/>
              <a:t>Executive</a:t>
            </a:r>
            <a:endParaRPr lang="en-US" dirty="0"/>
          </a:p>
          <a:p>
            <a:pPr lvl="2"/>
            <a:r>
              <a:rPr lang="en-US" dirty="0" smtClean="0"/>
              <a:t>Legislative</a:t>
            </a:r>
            <a:endParaRPr lang="en-US" dirty="0"/>
          </a:p>
          <a:p>
            <a:pPr lvl="2"/>
            <a:r>
              <a:rPr lang="en-US" dirty="0" smtClean="0"/>
              <a:t>Judicial </a:t>
            </a:r>
            <a:r>
              <a:rPr lang="en-US" dirty="0"/>
              <a:t>acts</a:t>
            </a:r>
          </a:p>
          <a:p>
            <a:pPr lvl="1"/>
            <a:r>
              <a:rPr lang="en-US" dirty="0" smtClean="0"/>
              <a:t>Basically </a:t>
            </a:r>
            <a:r>
              <a:rPr lang="en-US" dirty="0"/>
              <a:t>accepting each other’s laws</a:t>
            </a:r>
          </a:p>
          <a:p>
            <a:pPr lvl="1"/>
            <a:r>
              <a:rPr lang="en-US" dirty="0" smtClean="0"/>
              <a:t>Example</a:t>
            </a:r>
            <a:r>
              <a:rPr lang="en-US" dirty="0"/>
              <a:t>:</a:t>
            </a:r>
          </a:p>
          <a:p>
            <a:pPr lvl="2"/>
            <a:r>
              <a:rPr lang="en-US" sz="2000" dirty="0" smtClean="0"/>
              <a:t>Nintendo </a:t>
            </a:r>
            <a:r>
              <a:rPr lang="en-US" sz="2000" dirty="0"/>
              <a:t>vs Danny Chu, </a:t>
            </a:r>
            <a:r>
              <a:rPr lang="en-US" sz="2000" dirty="0" err="1"/>
              <a:t>Aeropower</a:t>
            </a:r>
            <a:r>
              <a:rPr lang="en-US" sz="2000" dirty="0"/>
              <a:t> Company </a:t>
            </a:r>
            <a:r>
              <a:rPr lang="en-US" sz="2000" dirty="0" smtClean="0"/>
              <a:t>– U.S. court awarded Nintendo damages against two </a:t>
            </a:r>
            <a:r>
              <a:rPr lang="en-US" sz="2000" dirty="0"/>
              <a:t>Taiwanese nationals for trafficking in counterfeit Donkey Kong, Super Mario Bros. and dozens of other Nintendo games.</a:t>
            </a:r>
          </a:p>
        </p:txBody>
      </p:sp>
    </p:spTree>
    <p:extLst>
      <p:ext uri="{BB962C8B-B14F-4D97-AF65-F5344CB8AC3E}">
        <p14:creationId xmlns:p14="http://schemas.microsoft.com/office/powerpoint/2010/main" val="326372631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International Law</a:t>
            </a:r>
            <a:endParaRPr lang="en-US" dirty="0"/>
          </a:p>
        </p:txBody>
      </p:sp>
      <p:sp>
        <p:nvSpPr>
          <p:cNvPr id="3" name="Content Placeholder 2"/>
          <p:cNvSpPr>
            <a:spLocks noGrp="1"/>
          </p:cNvSpPr>
          <p:nvPr>
            <p:ph idx="1"/>
          </p:nvPr>
        </p:nvSpPr>
        <p:spPr>
          <a:xfrm>
            <a:off x="1632480" y="3581400"/>
            <a:ext cx="7359120" cy="3047999"/>
          </a:xfrm>
        </p:spPr>
        <p:txBody>
          <a:bodyPr/>
          <a:lstStyle/>
          <a:p>
            <a:r>
              <a:rPr lang="en-US" dirty="0"/>
              <a:t>International Court of </a:t>
            </a:r>
            <a:r>
              <a:rPr lang="en-US" dirty="0" smtClean="0"/>
              <a:t>Justice.</a:t>
            </a:r>
            <a:endParaRPr lang="en-US" dirty="0"/>
          </a:p>
          <a:p>
            <a:pPr lvl="1"/>
            <a:r>
              <a:rPr lang="en-US" dirty="0"/>
              <a:t>Judicial organ of the United </a:t>
            </a:r>
            <a:r>
              <a:rPr lang="en-US" dirty="0" smtClean="0"/>
              <a:t>Nations.</a:t>
            </a:r>
            <a:endParaRPr lang="en-US" dirty="0"/>
          </a:p>
          <a:p>
            <a:pPr lvl="2"/>
            <a:r>
              <a:rPr lang="en-US" sz="2000" dirty="0" smtClean="0"/>
              <a:t>Settles </a:t>
            </a:r>
            <a:r>
              <a:rPr lang="en-US" sz="2000" dirty="0"/>
              <a:t>international </a:t>
            </a:r>
            <a:r>
              <a:rPr lang="en-US" sz="2000" dirty="0" smtClean="0"/>
              <a:t>disputes.</a:t>
            </a:r>
            <a:endParaRPr lang="en-US" sz="2000" dirty="0"/>
          </a:p>
          <a:p>
            <a:pPr lvl="2"/>
            <a:r>
              <a:rPr lang="en-US" sz="2000" dirty="0" smtClean="0"/>
              <a:t>Provides </a:t>
            </a:r>
            <a:r>
              <a:rPr lang="en-US" sz="2000" dirty="0"/>
              <a:t>advisory options on legal </a:t>
            </a:r>
            <a:r>
              <a:rPr lang="en-US" sz="2000" dirty="0" smtClean="0"/>
              <a:t>questions.</a:t>
            </a:r>
          </a:p>
          <a:p>
            <a:pPr lvl="2"/>
            <a:r>
              <a:rPr lang="en-US" sz="2000" dirty="0"/>
              <a:t>Only nations may be tried by this court</a:t>
            </a:r>
          </a:p>
          <a:p>
            <a:pPr lvl="2"/>
            <a:r>
              <a:rPr lang="en-US" sz="2000" dirty="0" smtClean="0"/>
              <a:t>Will </a:t>
            </a:r>
            <a:r>
              <a:rPr lang="en-US" sz="2000" dirty="0"/>
              <a:t>only try cases when both nations agree to accept </a:t>
            </a:r>
            <a:r>
              <a:rPr lang="en-US" sz="2000" dirty="0" smtClean="0"/>
              <a:t>judgement.</a:t>
            </a:r>
            <a:endParaRPr lang="en-US" sz="2000"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50389" y="1066800"/>
            <a:ext cx="3937034" cy="2397654"/>
          </a:xfrm>
          <a:prstGeom prst="rect">
            <a:avLst/>
          </a:prstGeom>
        </p:spPr>
      </p:pic>
    </p:spTree>
    <p:extLst>
      <p:ext uri="{BB962C8B-B14F-4D97-AF65-F5344CB8AC3E}">
        <p14:creationId xmlns:p14="http://schemas.microsoft.com/office/powerpoint/2010/main" val="269701010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International Law</a:t>
            </a:r>
          </a:p>
        </p:txBody>
      </p:sp>
      <p:sp>
        <p:nvSpPr>
          <p:cNvPr id="3" name="Content Placeholder 2"/>
          <p:cNvSpPr>
            <a:spLocks noGrp="1"/>
          </p:cNvSpPr>
          <p:nvPr>
            <p:ph idx="1"/>
          </p:nvPr>
        </p:nvSpPr>
        <p:spPr>
          <a:xfrm>
            <a:off x="1624013" y="3200399"/>
            <a:ext cx="7325253" cy="3108325"/>
          </a:xfrm>
        </p:spPr>
        <p:txBody>
          <a:bodyPr/>
          <a:lstStyle/>
          <a:p>
            <a:r>
              <a:rPr lang="en-US" dirty="0"/>
              <a:t>International Court of </a:t>
            </a:r>
            <a:r>
              <a:rPr lang="en-US" dirty="0" smtClean="0"/>
              <a:t>Justice Enforcement.</a:t>
            </a:r>
            <a:endParaRPr lang="en-US" dirty="0"/>
          </a:p>
          <a:p>
            <a:pPr lvl="1"/>
            <a:r>
              <a:rPr lang="en-US" dirty="0" smtClean="0"/>
              <a:t>Difficult </a:t>
            </a:r>
            <a:r>
              <a:rPr lang="en-US" dirty="0"/>
              <a:t>to </a:t>
            </a:r>
            <a:r>
              <a:rPr lang="en-US" dirty="0" smtClean="0"/>
              <a:t>enforce.</a:t>
            </a:r>
            <a:endParaRPr lang="en-US" dirty="0"/>
          </a:p>
          <a:p>
            <a:pPr lvl="2"/>
            <a:r>
              <a:rPr lang="en-US" sz="2000" dirty="0" smtClean="0"/>
              <a:t>Embargoes.</a:t>
            </a:r>
            <a:endParaRPr lang="en-US" sz="2000" dirty="0"/>
          </a:p>
          <a:p>
            <a:pPr lvl="2"/>
            <a:r>
              <a:rPr lang="en-US" sz="2000" dirty="0" err="1" smtClean="0"/>
              <a:t>Retorsion</a:t>
            </a:r>
            <a:r>
              <a:rPr lang="en-US" sz="2000" dirty="0" smtClean="0"/>
              <a:t> </a:t>
            </a:r>
            <a:r>
              <a:rPr lang="en-US" sz="2000" dirty="0"/>
              <a:t>- high tariffs and discriminatory </a:t>
            </a:r>
            <a:r>
              <a:rPr lang="en-US" sz="2000" dirty="0" smtClean="0"/>
              <a:t>duties.</a:t>
            </a:r>
            <a:endParaRPr lang="en-US" sz="2000" dirty="0"/>
          </a:p>
          <a:p>
            <a:pPr lvl="2"/>
            <a:r>
              <a:rPr lang="en-US" sz="2000" dirty="0" smtClean="0"/>
              <a:t>Reprisal </a:t>
            </a:r>
            <a:r>
              <a:rPr lang="en-US" sz="2000" dirty="0"/>
              <a:t>– illegal action made legal – such as seizing </a:t>
            </a:r>
            <a:r>
              <a:rPr lang="en-US" sz="2000" dirty="0" smtClean="0"/>
              <a:t>property.</a:t>
            </a:r>
            <a:endParaRPr lang="en-US" sz="2000" dirty="0"/>
          </a:p>
          <a:p>
            <a:pPr lvl="2"/>
            <a:r>
              <a:rPr lang="en-US" sz="2000" dirty="0" smtClean="0"/>
              <a:t>War </a:t>
            </a:r>
            <a:r>
              <a:rPr lang="en-US" sz="2000" dirty="0"/>
              <a:t>– last </a:t>
            </a:r>
            <a:r>
              <a:rPr lang="en-US" sz="2000" dirty="0" smtClean="0"/>
              <a:t>resort.</a:t>
            </a:r>
            <a:endParaRPr lang="en-US" sz="20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52006" y="1006474"/>
            <a:ext cx="3733800" cy="2100263"/>
          </a:xfrm>
          <a:prstGeom prst="rect">
            <a:avLst/>
          </a:prstGeom>
        </p:spPr>
      </p:pic>
    </p:spTree>
    <p:extLst>
      <p:ext uri="{BB962C8B-B14F-4D97-AF65-F5344CB8AC3E}">
        <p14:creationId xmlns:p14="http://schemas.microsoft.com/office/powerpoint/2010/main" val="18687847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International Law</a:t>
            </a:r>
          </a:p>
        </p:txBody>
      </p:sp>
      <p:sp>
        <p:nvSpPr>
          <p:cNvPr id="3" name="Content Placeholder 2"/>
          <p:cNvSpPr>
            <a:spLocks noGrp="1"/>
          </p:cNvSpPr>
          <p:nvPr>
            <p:ph idx="1"/>
          </p:nvPr>
        </p:nvSpPr>
        <p:spPr>
          <a:xfrm>
            <a:off x="1624012" y="990600"/>
            <a:ext cx="7519987" cy="5867400"/>
          </a:xfrm>
        </p:spPr>
        <p:txBody>
          <a:bodyPr/>
          <a:lstStyle/>
          <a:p>
            <a:r>
              <a:rPr lang="en-US" sz="2400" dirty="0" smtClean="0"/>
              <a:t>INTERPOL - International </a:t>
            </a:r>
            <a:r>
              <a:rPr lang="en-US" sz="2400" dirty="0"/>
              <a:t>Criminal Police </a:t>
            </a:r>
            <a:r>
              <a:rPr lang="en-US" sz="2400" dirty="0" smtClean="0"/>
              <a:t>Organization.</a:t>
            </a:r>
          </a:p>
          <a:p>
            <a:pPr lvl="1"/>
            <a:r>
              <a:rPr lang="en-US" sz="2000" dirty="0"/>
              <a:t>Worlds largest police organization.</a:t>
            </a:r>
          </a:p>
          <a:p>
            <a:pPr lvl="1"/>
            <a:r>
              <a:rPr lang="en-US" sz="2000" dirty="0"/>
              <a:t>Supports national law agencies to fight international crimes.</a:t>
            </a:r>
          </a:p>
          <a:p>
            <a:pPr lvl="1"/>
            <a:r>
              <a:rPr lang="en-US" sz="2000" dirty="0"/>
              <a:t>Forensic database (DNA and fingerprints).</a:t>
            </a:r>
          </a:p>
          <a:p>
            <a:r>
              <a:rPr lang="en-US" sz="2400" dirty="0" smtClean="0"/>
              <a:t>Combats </a:t>
            </a:r>
            <a:r>
              <a:rPr lang="en-US" sz="2400" dirty="0"/>
              <a:t>international crimes such as:</a:t>
            </a:r>
          </a:p>
          <a:p>
            <a:pPr lvl="1"/>
            <a:r>
              <a:rPr lang="en-US" sz="2000" dirty="0" smtClean="0"/>
              <a:t>Terrorism.</a:t>
            </a:r>
            <a:endParaRPr lang="en-US" sz="2000" dirty="0"/>
          </a:p>
          <a:p>
            <a:pPr lvl="1"/>
            <a:r>
              <a:rPr lang="en-US" sz="2000" dirty="0" smtClean="0"/>
              <a:t>Financial crimes.</a:t>
            </a:r>
            <a:endParaRPr lang="en-US" sz="2000" dirty="0"/>
          </a:p>
          <a:p>
            <a:pPr lvl="1"/>
            <a:r>
              <a:rPr lang="en-US" sz="2000" dirty="0" smtClean="0"/>
              <a:t>Human Trafficking.</a:t>
            </a:r>
            <a:endParaRPr lang="en-US" sz="2000" dirty="0"/>
          </a:p>
          <a:p>
            <a:pPr lvl="1"/>
            <a:r>
              <a:rPr lang="en-US" sz="2000" dirty="0" smtClean="0"/>
              <a:t>Drug Trafficking.</a:t>
            </a:r>
            <a:endParaRPr lang="en-US" sz="2000" dirty="0"/>
          </a:p>
          <a:p>
            <a:pPr lvl="1"/>
            <a:r>
              <a:rPr lang="en-US" sz="2000" dirty="0" smtClean="0"/>
              <a:t>Art theft.</a:t>
            </a:r>
            <a:endParaRPr lang="en-US" sz="2000" dirty="0"/>
          </a:p>
          <a:p>
            <a:pPr lvl="1"/>
            <a:r>
              <a:rPr lang="en-US" sz="2000" dirty="0" smtClean="0"/>
              <a:t>Intellectual </a:t>
            </a:r>
            <a:r>
              <a:rPr lang="en-US" sz="2000" dirty="0"/>
              <a:t>property </a:t>
            </a:r>
            <a:r>
              <a:rPr lang="en-US" sz="2000" dirty="0" smtClean="0"/>
              <a:t>crimes.</a:t>
            </a:r>
            <a:endParaRPr lang="en-US" sz="2000"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91200" y="3733800"/>
            <a:ext cx="2755726" cy="2514600"/>
          </a:xfrm>
          <a:prstGeom prst="rect">
            <a:avLst/>
          </a:prstGeom>
        </p:spPr>
      </p:pic>
    </p:spTree>
    <p:extLst>
      <p:ext uri="{BB962C8B-B14F-4D97-AF65-F5344CB8AC3E}">
        <p14:creationId xmlns:p14="http://schemas.microsoft.com/office/powerpoint/2010/main" val="198240595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International </a:t>
            </a:r>
            <a:r>
              <a:rPr lang="en-US" dirty="0" smtClean="0"/>
              <a:t>Trade</a:t>
            </a:r>
            <a:endParaRPr lang="en-US" dirty="0"/>
          </a:p>
        </p:txBody>
      </p:sp>
      <p:sp>
        <p:nvSpPr>
          <p:cNvPr id="3" name="Content Placeholder 2"/>
          <p:cNvSpPr>
            <a:spLocks noGrp="1"/>
          </p:cNvSpPr>
          <p:nvPr>
            <p:ph idx="1"/>
          </p:nvPr>
        </p:nvSpPr>
        <p:spPr/>
        <p:txBody>
          <a:bodyPr/>
          <a:lstStyle/>
          <a:p>
            <a:r>
              <a:rPr lang="en-US" sz="2400" dirty="0"/>
              <a:t>US and China </a:t>
            </a:r>
            <a:r>
              <a:rPr lang="en-US" sz="2400" dirty="0" smtClean="0"/>
              <a:t>Tariffs:</a:t>
            </a:r>
            <a:endParaRPr lang="en-US" sz="2400" dirty="0"/>
          </a:p>
          <a:p>
            <a:pPr lvl="1"/>
            <a:r>
              <a:rPr lang="en-US" sz="2000" dirty="0" smtClean="0"/>
              <a:t>March </a:t>
            </a:r>
            <a:r>
              <a:rPr lang="en-US" sz="2000" dirty="0"/>
              <a:t>22, 2018 US imposes $50 billion tariffs on Chinese </a:t>
            </a:r>
            <a:r>
              <a:rPr lang="en-US" sz="2000" dirty="0" smtClean="0"/>
              <a:t>goods.</a:t>
            </a:r>
            <a:endParaRPr lang="en-US" sz="2000" dirty="0"/>
          </a:p>
          <a:p>
            <a:pPr lvl="2"/>
            <a:r>
              <a:rPr lang="en-US" sz="1600" dirty="0" smtClean="0"/>
              <a:t>Imposed </a:t>
            </a:r>
            <a:r>
              <a:rPr lang="en-US" sz="1600" dirty="0"/>
              <a:t>due to Chinese theft of U.S intellectual </a:t>
            </a:r>
            <a:r>
              <a:rPr lang="en-US" sz="1600" dirty="0" smtClean="0"/>
              <a:t>property.</a:t>
            </a:r>
            <a:endParaRPr lang="en-US" sz="1600" dirty="0"/>
          </a:p>
          <a:p>
            <a:pPr lvl="2"/>
            <a:r>
              <a:rPr lang="en-US" sz="1600" dirty="0" smtClean="0"/>
              <a:t>Would </a:t>
            </a:r>
            <a:r>
              <a:rPr lang="en-US" sz="1600" dirty="0"/>
              <a:t>make United States "a much stronger, much richer nation</a:t>
            </a:r>
            <a:r>
              <a:rPr lang="en-US" sz="1600" dirty="0" smtClean="0"/>
              <a:t>”.</a:t>
            </a:r>
            <a:endParaRPr lang="en-US" sz="1600" dirty="0"/>
          </a:p>
          <a:p>
            <a:pPr lvl="1"/>
            <a:r>
              <a:rPr lang="en-US" sz="2000" dirty="0" smtClean="0"/>
              <a:t>The </a:t>
            </a:r>
            <a:r>
              <a:rPr lang="en-US" sz="2000" dirty="0"/>
              <a:t>Dow Jones Industrial Average fell 724 </a:t>
            </a:r>
            <a:r>
              <a:rPr lang="en-US" sz="2000" dirty="0" smtClean="0"/>
              <a:t>points.</a:t>
            </a:r>
            <a:endParaRPr lang="en-US" sz="2000" dirty="0"/>
          </a:p>
          <a:p>
            <a:pPr lvl="1"/>
            <a:r>
              <a:rPr lang="en-US" sz="2000" dirty="0" smtClean="0"/>
              <a:t>China </a:t>
            </a:r>
            <a:r>
              <a:rPr lang="en-US" sz="2000" dirty="0"/>
              <a:t>announces plans to implement its own </a:t>
            </a:r>
            <a:r>
              <a:rPr lang="en-US" sz="2000" dirty="0" smtClean="0"/>
              <a:t>tariffs.</a:t>
            </a:r>
            <a:endParaRPr lang="en-US" sz="2000" dirty="0"/>
          </a:p>
          <a:p>
            <a:pPr lvl="1"/>
            <a:r>
              <a:rPr lang="en-US" sz="2000" dirty="0" smtClean="0"/>
              <a:t>April </a:t>
            </a:r>
            <a:r>
              <a:rPr lang="en-US" sz="2000" dirty="0"/>
              <a:t>2, 2018 – China imposes tariffs on 128 U.S. </a:t>
            </a:r>
            <a:r>
              <a:rPr lang="en-US" sz="2000" dirty="0" smtClean="0"/>
              <a:t>products.</a:t>
            </a:r>
            <a:endParaRPr lang="en-US" sz="2000" dirty="0"/>
          </a:p>
          <a:p>
            <a:pPr lvl="1"/>
            <a:r>
              <a:rPr lang="en-US" sz="2000" dirty="0" smtClean="0"/>
              <a:t>April </a:t>
            </a:r>
            <a:r>
              <a:rPr lang="en-US" sz="2000" dirty="0"/>
              <a:t>3, 2018, U.S publishes initial list of 1,300+ Chinese good for </a:t>
            </a:r>
            <a:r>
              <a:rPr lang="en-US" sz="2000" dirty="0" smtClean="0"/>
              <a:t>tariff.</a:t>
            </a:r>
            <a:endParaRPr lang="en-US" sz="2000" dirty="0"/>
          </a:p>
          <a:p>
            <a:pPr lvl="1"/>
            <a:r>
              <a:rPr lang="en-US" sz="2000" dirty="0" smtClean="0"/>
              <a:t>April </a:t>
            </a:r>
            <a:r>
              <a:rPr lang="en-US" sz="2000" dirty="0"/>
              <a:t>4, 2018, China announces additional tariffs of 25% on 106 </a:t>
            </a:r>
            <a:r>
              <a:rPr lang="en-US" sz="2000" dirty="0" smtClean="0"/>
              <a:t>items.</a:t>
            </a:r>
            <a:endParaRPr lang="en-US" sz="2000" dirty="0"/>
          </a:p>
        </p:txBody>
      </p:sp>
    </p:spTree>
    <p:extLst>
      <p:ext uri="{BB962C8B-B14F-4D97-AF65-F5344CB8AC3E}">
        <p14:creationId xmlns:p14="http://schemas.microsoft.com/office/powerpoint/2010/main" val="410000772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International Trade</a:t>
            </a:r>
          </a:p>
        </p:txBody>
      </p:sp>
      <p:sp>
        <p:nvSpPr>
          <p:cNvPr id="3" name="Content Placeholder 2"/>
          <p:cNvSpPr>
            <a:spLocks noGrp="1"/>
          </p:cNvSpPr>
          <p:nvPr>
            <p:ph idx="1"/>
          </p:nvPr>
        </p:nvSpPr>
        <p:spPr/>
        <p:txBody>
          <a:bodyPr/>
          <a:lstStyle/>
          <a:p>
            <a:r>
              <a:rPr lang="en-US" sz="2400" dirty="0"/>
              <a:t>US and China Tariffs</a:t>
            </a:r>
          </a:p>
          <a:p>
            <a:pPr lvl="1"/>
            <a:r>
              <a:rPr lang="en-US" sz="2000" dirty="0" smtClean="0"/>
              <a:t>April </a:t>
            </a:r>
            <a:r>
              <a:rPr lang="en-US" sz="2000" dirty="0"/>
              <a:t>4, 2018, President Trump </a:t>
            </a:r>
            <a:r>
              <a:rPr lang="en-US" sz="2000" dirty="0" smtClean="0"/>
              <a:t>responded, "</a:t>
            </a:r>
            <a:r>
              <a:rPr lang="en-US" sz="2000" dirty="0"/>
              <a:t>We are not in a trade war with China, that war was lost many </a:t>
            </a:r>
            <a:r>
              <a:rPr lang="en-US" sz="2000" dirty="0" smtClean="0"/>
              <a:t>years ago </a:t>
            </a:r>
            <a:r>
              <a:rPr lang="en-US" sz="2000" dirty="0"/>
              <a:t>by the foolish, or incompetent, people who represented the </a:t>
            </a:r>
            <a:r>
              <a:rPr lang="en-US" sz="2000" dirty="0" smtClean="0"/>
              <a:t>U.S. Now </a:t>
            </a:r>
            <a:r>
              <a:rPr lang="en-US" sz="2000" dirty="0"/>
              <a:t>we have a Trade Deficit of $500 Billion a year, with </a:t>
            </a:r>
            <a:r>
              <a:rPr lang="en-US" sz="2000" dirty="0" smtClean="0"/>
              <a:t>Intellectual Property </a:t>
            </a:r>
            <a:r>
              <a:rPr lang="en-US" sz="2000" dirty="0"/>
              <a:t>Theft of another $300 Billion. We cannot let this continue!“</a:t>
            </a:r>
          </a:p>
          <a:p>
            <a:pPr lvl="1"/>
            <a:r>
              <a:rPr lang="en-US" sz="2000" dirty="0" smtClean="0"/>
              <a:t>May </a:t>
            </a:r>
            <a:r>
              <a:rPr lang="en-US" sz="2000" dirty="0"/>
              <a:t>9, 2018, China cancels soybean orders exported from </a:t>
            </a:r>
            <a:r>
              <a:rPr lang="en-US" sz="2000" dirty="0" smtClean="0"/>
              <a:t>US.</a:t>
            </a:r>
            <a:endParaRPr lang="en-US" sz="2000" dirty="0"/>
          </a:p>
          <a:p>
            <a:pPr lvl="1"/>
            <a:r>
              <a:rPr lang="en-US" sz="2000" dirty="0" smtClean="0"/>
              <a:t>June </a:t>
            </a:r>
            <a:r>
              <a:rPr lang="en-US" sz="2000" dirty="0"/>
              <a:t>15, 2018, US releases list of $34 billion of Chinese goods 25% </a:t>
            </a:r>
            <a:r>
              <a:rPr lang="en-US" sz="2000" dirty="0" smtClean="0"/>
              <a:t>tariff.</a:t>
            </a:r>
            <a:endParaRPr lang="en-US" sz="2000" dirty="0"/>
          </a:p>
          <a:p>
            <a:pPr lvl="1"/>
            <a:r>
              <a:rPr lang="en-US" sz="2000" dirty="0" smtClean="0"/>
              <a:t>July </a:t>
            </a:r>
            <a:r>
              <a:rPr lang="en-US" sz="2000" dirty="0"/>
              <a:t>6, 2018 US </a:t>
            </a:r>
            <a:r>
              <a:rPr lang="en-US" sz="2000" dirty="0" smtClean="0"/>
              <a:t>releases list of </a:t>
            </a:r>
            <a:r>
              <a:rPr lang="en-US" sz="2000" dirty="0"/>
              <a:t>$16 billion of Chinese </a:t>
            </a:r>
            <a:r>
              <a:rPr lang="en-US" sz="2000" dirty="0" smtClean="0"/>
              <a:t>goods 25% tariff </a:t>
            </a:r>
            <a:r>
              <a:rPr lang="en-US" sz="2000" dirty="0"/>
              <a:t>with </a:t>
            </a:r>
            <a:r>
              <a:rPr lang="en-US" sz="2000" dirty="0" smtClean="0"/>
              <a:t>August </a:t>
            </a:r>
            <a:r>
              <a:rPr lang="en-US" sz="2000" dirty="0"/>
              <a:t>23 </a:t>
            </a:r>
            <a:r>
              <a:rPr lang="en-US" sz="2000" dirty="0" smtClean="0"/>
              <a:t>start.</a:t>
            </a:r>
            <a:endParaRPr lang="en-US" sz="2000" dirty="0"/>
          </a:p>
          <a:p>
            <a:pPr lvl="1"/>
            <a:r>
              <a:rPr lang="en-US" sz="2000" dirty="0" smtClean="0"/>
              <a:t>July </a:t>
            </a:r>
            <a:r>
              <a:rPr lang="en-US" sz="2000" dirty="0"/>
              <a:t>10, 2018 US releases new list of $200 billion with 10% </a:t>
            </a:r>
            <a:r>
              <a:rPr lang="en-US" sz="2000" dirty="0" smtClean="0"/>
              <a:t>tariff.</a:t>
            </a:r>
            <a:endParaRPr lang="en-US" sz="2000" dirty="0"/>
          </a:p>
        </p:txBody>
      </p:sp>
    </p:spTree>
    <p:extLst>
      <p:ext uri="{BB962C8B-B14F-4D97-AF65-F5344CB8AC3E}">
        <p14:creationId xmlns:p14="http://schemas.microsoft.com/office/powerpoint/2010/main" val="7483517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1908175" y="115888"/>
            <a:ext cx="7056438" cy="1179512"/>
          </a:xfrm>
        </p:spPr>
        <p:txBody>
          <a:bodyPr/>
          <a:lstStyle/>
          <a:p>
            <a:pPr eaLnBrk="1" hangingPunct="1"/>
            <a:r>
              <a:rPr lang="en-US" sz="3200" b="1" dirty="0" smtClean="0">
                <a:solidFill>
                  <a:srgbClr val="000000"/>
                </a:solidFill>
              </a:rPr>
              <a:t>Citizenship in the World </a:t>
            </a:r>
            <a:br>
              <a:rPr lang="en-US" sz="3200" b="1" dirty="0" smtClean="0">
                <a:solidFill>
                  <a:srgbClr val="000000"/>
                </a:solidFill>
              </a:rPr>
            </a:br>
            <a:r>
              <a:rPr lang="en-US" sz="3200" b="1" dirty="0" smtClean="0">
                <a:solidFill>
                  <a:srgbClr val="000000"/>
                </a:solidFill>
              </a:rPr>
              <a:t>Merit Badge Requirements</a:t>
            </a:r>
          </a:p>
        </p:txBody>
      </p:sp>
      <p:sp>
        <p:nvSpPr>
          <p:cNvPr id="5123" name="Rectangle 3"/>
          <p:cNvSpPr>
            <a:spLocks noGrp="1" noChangeArrowheads="1"/>
          </p:cNvSpPr>
          <p:nvPr>
            <p:ph type="body" idx="1"/>
          </p:nvPr>
        </p:nvSpPr>
        <p:spPr>
          <a:xfrm>
            <a:off x="1908175" y="1371600"/>
            <a:ext cx="7056438" cy="5302250"/>
          </a:xfrm>
        </p:spPr>
        <p:txBody>
          <a:bodyPr/>
          <a:lstStyle/>
          <a:p>
            <a:pPr>
              <a:buFont typeface="+mj-lt"/>
              <a:buAutoNum type="arabicPeriod" startAt="5"/>
            </a:pPr>
            <a:r>
              <a:rPr lang="en-US" sz="1800" dirty="0" smtClean="0"/>
              <a:t>Do </a:t>
            </a:r>
            <a:r>
              <a:rPr lang="en-US" sz="1800" dirty="0"/>
              <a:t>the following:</a:t>
            </a:r>
          </a:p>
          <a:p>
            <a:pPr lvl="1">
              <a:buFont typeface="+mj-lt"/>
              <a:buAutoNum type="alphaLcPeriod"/>
            </a:pPr>
            <a:r>
              <a:rPr lang="en-US" sz="1400" b="0" dirty="0"/>
              <a:t>Discuss the differences between constitutional and nonconstitutional governments.</a:t>
            </a:r>
          </a:p>
          <a:p>
            <a:pPr lvl="1">
              <a:buFont typeface="+mj-lt"/>
              <a:buAutoNum type="alphaLcPeriod"/>
            </a:pPr>
            <a:r>
              <a:rPr lang="en-US" sz="1400" b="0" dirty="0"/>
              <a:t>Name at least five different types of governments currently in power in the world.</a:t>
            </a:r>
          </a:p>
          <a:p>
            <a:pPr lvl="1">
              <a:buFont typeface="+mj-lt"/>
              <a:buAutoNum type="alphaLcPeriod"/>
            </a:pPr>
            <a:r>
              <a:rPr lang="en-US" sz="1400" b="0" dirty="0"/>
              <a:t>Show on a world map countries that use each of these five different forms of government.</a:t>
            </a:r>
          </a:p>
          <a:p>
            <a:pPr>
              <a:buFont typeface="+mj-lt"/>
              <a:buAutoNum type="arabicPeriod" startAt="5"/>
            </a:pPr>
            <a:r>
              <a:rPr lang="en-US" sz="1800" dirty="0"/>
              <a:t>Do the following:</a:t>
            </a:r>
          </a:p>
          <a:p>
            <a:pPr lvl="1">
              <a:buFont typeface="+mj-lt"/>
              <a:buAutoNum type="alphaLcPeriod"/>
            </a:pPr>
            <a:r>
              <a:rPr lang="en-US" sz="1400" b="0" dirty="0"/>
              <a:t>Explain how a government is represented abroad and how the United States government is accredited to international organizations.</a:t>
            </a:r>
          </a:p>
          <a:p>
            <a:pPr lvl="1">
              <a:buFont typeface="+mj-lt"/>
              <a:buAutoNum type="alphaLcPeriod"/>
            </a:pPr>
            <a:r>
              <a:rPr lang="en-US" sz="1400" b="0" dirty="0"/>
              <a:t>Describe the roles of the following in the conduct of foreign relations.</a:t>
            </a:r>
          </a:p>
          <a:p>
            <a:pPr lvl="2">
              <a:buFont typeface="+mj-lt"/>
              <a:buAutoNum type="arabicPeriod"/>
            </a:pPr>
            <a:r>
              <a:rPr lang="en-US" sz="1400" dirty="0"/>
              <a:t>Ambassador</a:t>
            </a:r>
          </a:p>
          <a:p>
            <a:pPr lvl="2">
              <a:buFont typeface="+mj-lt"/>
              <a:buAutoNum type="arabicPeriod"/>
            </a:pPr>
            <a:r>
              <a:rPr lang="en-US" sz="1400" dirty="0"/>
              <a:t>Consul</a:t>
            </a:r>
          </a:p>
          <a:p>
            <a:pPr lvl="2">
              <a:buFont typeface="+mj-lt"/>
              <a:buAutoNum type="arabicPeriod"/>
            </a:pPr>
            <a:r>
              <a:rPr lang="en-US" sz="1400" dirty="0"/>
              <a:t>Bureau of International Information Programs</a:t>
            </a:r>
          </a:p>
          <a:p>
            <a:pPr lvl="2">
              <a:buFont typeface="+mj-lt"/>
              <a:buAutoNum type="arabicPeriod"/>
            </a:pPr>
            <a:r>
              <a:rPr lang="en-US" sz="1400" dirty="0"/>
              <a:t>Agency for International Development</a:t>
            </a:r>
          </a:p>
          <a:p>
            <a:pPr lvl="2">
              <a:buFont typeface="+mj-lt"/>
              <a:buAutoNum type="arabicPeriod"/>
            </a:pPr>
            <a:r>
              <a:rPr lang="en-US" sz="1400" dirty="0"/>
              <a:t>United States and Foreign Commercial Service</a:t>
            </a:r>
          </a:p>
          <a:p>
            <a:pPr lvl="1">
              <a:buFont typeface="+mj-lt"/>
              <a:buAutoNum type="alphaLcPeriod"/>
            </a:pPr>
            <a:r>
              <a:rPr lang="en-US" sz="1400" b="0" dirty="0"/>
              <a:t>Explain the purpose of a passport and visa for international travel</a:t>
            </a:r>
            <a:r>
              <a:rPr lang="en-US" sz="1400" b="0" dirty="0" smtClean="0"/>
              <a:t>.</a:t>
            </a:r>
            <a:endParaRPr lang="en-US" sz="1400" b="0"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43800" y="238919"/>
            <a:ext cx="914400" cy="933450"/>
          </a:xfrm>
          <a:prstGeom prst="rect">
            <a:avLst/>
          </a:prstGeom>
        </p:spPr>
      </p:pic>
    </p:spTree>
    <p:extLst>
      <p:ext uri="{BB962C8B-B14F-4D97-AF65-F5344CB8AC3E}">
        <p14:creationId xmlns:p14="http://schemas.microsoft.com/office/powerpoint/2010/main" val="277344002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International Trade</a:t>
            </a:r>
          </a:p>
        </p:txBody>
      </p:sp>
      <p:sp>
        <p:nvSpPr>
          <p:cNvPr id="3" name="Content Placeholder 2"/>
          <p:cNvSpPr>
            <a:spLocks noGrp="1"/>
          </p:cNvSpPr>
          <p:nvPr>
            <p:ph idx="1"/>
          </p:nvPr>
        </p:nvSpPr>
        <p:spPr/>
        <p:txBody>
          <a:bodyPr/>
          <a:lstStyle/>
          <a:p>
            <a:r>
              <a:rPr lang="en-US" sz="2400" dirty="0"/>
              <a:t>US and China Tariffs</a:t>
            </a:r>
          </a:p>
          <a:p>
            <a:pPr lvl="1"/>
            <a:r>
              <a:rPr lang="en-US" sz="2000" dirty="0" smtClean="0"/>
              <a:t>In </a:t>
            </a:r>
            <a:r>
              <a:rPr lang="en-US" sz="2000" dirty="0"/>
              <a:t>2018 China ended its domestic ownership rules for auto </a:t>
            </a:r>
            <a:r>
              <a:rPr lang="en-US" sz="2000" dirty="0" smtClean="0"/>
              <a:t>companies and </a:t>
            </a:r>
            <a:r>
              <a:rPr lang="en-US" sz="2000" dirty="0"/>
              <a:t>financial institutions.</a:t>
            </a:r>
          </a:p>
          <a:p>
            <a:pPr lvl="1"/>
            <a:r>
              <a:rPr lang="en-US" sz="2000" dirty="0" smtClean="0"/>
              <a:t>The </a:t>
            </a:r>
            <a:r>
              <a:rPr lang="en-US" sz="2000" dirty="0"/>
              <a:t>rules required that auto companies and financial institutions </a:t>
            </a:r>
            <a:r>
              <a:rPr lang="en-US" sz="2000" dirty="0" smtClean="0"/>
              <a:t>in China </a:t>
            </a:r>
            <a:r>
              <a:rPr lang="en-US" sz="2000" dirty="0"/>
              <a:t>be at least 50 percent owned by Chinese companies.</a:t>
            </a:r>
          </a:p>
          <a:p>
            <a:pPr lvl="1"/>
            <a:r>
              <a:rPr lang="en-US" sz="2000" dirty="0" smtClean="0"/>
              <a:t>The </a:t>
            </a:r>
            <a:r>
              <a:rPr lang="en-US" sz="2000" dirty="0"/>
              <a:t>change was seen as benefitting U.S. auto companies </a:t>
            </a:r>
            <a:r>
              <a:rPr lang="en-US" sz="2000" dirty="0" smtClean="0"/>
              <a:t>including Tesla</a:t>
            </a:r>
            <a:r>
              <a:rPr lang="en-US" sz="2000" dirty="0"/>
              <a:t>.</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23037" y="4125225"/>
            <a:ext cx="3591737" cy="2564500"/>
          </a:xfrm>
          <a:prstGeom prst="rect">
            <a:avLst/>
          </a:prstGeom>
        </p:spPr>
      </p:pic>
    </p:spTree>
    <p:extLst>
      <p:ext uri="{BB962C8B-B14F-4D97-AF65-F5344CB8AC3E}">
        <p14:creationId xmlns:p14="http://schemas.microsoft.com/office/powerpoint/2010/main" val="150747457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International Trade</a:t>
            </a:r>
          </a:p>
        </p:txBody>
      </p:sp>
      <p:sp>
        <p:nvSpPr>
          <p:cNvPr id="3" name="Content Placeholder 2"/>
          <p:cNvSpPr>
            <a:spLocks noGrp="1"/>
          </p:cNvSpPr>
          <p:nvPr>
            <p:ph idx="1"/>
          </p:nvPr>
        </p:nvSpPr>
        <p:spPr/>
        <p:txBody>
          <a:bodyPr/>
          <a:lstStyle/>
          <a:p>
            <a:r>
              <a:rPr lang="en-US" dirty="0"/>
              <a:t>US and China Tariffs</a:t>
            </a:r>
          </a:p>
          <a:p>
            <a:pPr lvl="1"/>
            <a:r>
              <a:rPr lang="en-US" dirty="0" smtClean="0"/>
              <a:t>Short </a:t>
            </a:r>
            <a:r>
              <a:rPr lang="en-US" dirty="0"/>
              <a:t>term benefits and costs</a:t>
            </a:r>
            <a:r>
              <a:rPr lang="en-US" dirty="0" smtClean="0"/>
              <a:t>?</a:t>
            </a:r>
          </a:p>
          <a:p>
            <a:pPr lvl="1"/>
            <a:endParaRPr lang="en-US" dirty="0"/>
          </a:p>
          <a:p>
            <a:pPr lvl="1"/>
            <a:endParaRPr lang="en-US" dirty="0" smtClean="0"/>
          </a:p>
          <a:p>
            <a:pPr lvl="1"/>
            <a:endParaRPr lang="en-US" dirty="0"/>
          </a:p>
          <a:p>
            <a:pPr lvl="1"/>
            <a:r>
              <a:rPr lang="en-US" dirty="0" smtClean="0"/>
              <a:t>Long </a:t>
            </a:r>
            <a:r>
              <a:rPr lang="en-US" dirty="0"/>
              <a:t>term benefits and costs?</a:t>
            </a:r>
          </a:p>
        </p:txBody>
      </p:sp>
    </p:spTree>
    <p:extLst>
      <p:ext uri="{BB962C8B-B14F-4D97-AF65-F5344CB8AC3E}">
        <p14:creationId xmlns:p14="http://schemas.microsoft.com/office/powerpoint/2010/main" val="183533049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International Trade</a:t>
            </a:r>
          </a:p>
        </p:txBody>
      </p:sp>
      <p:sp>
        <p:nvSpPr>
          <p:cNvPr id="3" name="Content Placeholder 2"/>
          <p:cNvSpPr>
            <a:spLocks noGrp="1"/>
          </p:cNvSpPr>
          <p:nvPr>
            <p:ph idx="1"/>
          </p:nvPr>
        </p:nvSpPr>
        <p:spPr/>
        <p:txBody>
          <a:bodyPr/>
          <a:lstStyle/>
          <a:p>
            <a:r>
              <a:rPr lang="en-US" dirty="0">
                <a:solidFill>
                  <a:srgbClr val="FF0000"/>
                </a:solidFill>
              </a:rPr>
              <a:t>Requirement 4b – International Trade -Homework</a:t>
            </a:r>
          </a:p>
          <a:p>
            <a:pPr lvl="1"/>
            <a:r>
              <a:rPr lang="en-US" dirty="0" smtClean="0"/>
              <a:t>Using </a:t>
            </a:r>
            <a:r>
              <a:rPr lang="en-US" dirty="0"/>
              <a:t>resources such as major daily newspapers, the Internet (</a:t>
            </a:r>
            <a:r>
              <a:rPr lang="en-US" dirty="0" smtClean="0"/>
              <a:t>with your </a:t>
            </a:r>
            <a:r>
              <a:rPr lang="en-US" dirty="0"/>
              <a:t>parent’s permission), and news magazines, observe a current </a:t>
            </a:r>
            <a:r>
              <a:rPr lang="en-US" dirty="0" smtClean="0"/>
              <a:t>issue that </a:t>
            </a:r>
            <a:r>
              <a:rPr lang="en-US" dirty="0"/>
              <a:t>involves international trade, foreign exchange, balance of </a:t>
            </a:r>
            <a:r>
              <a:rPr lang="en-US" dirty="0" smtClean="0"/>
              <a:t>payments, tariffs</a:t>
            </a:r>
            <a:r>
              <a:rPr lang="en-US" dirty="0"/>
              <a:t>, and free trade. Explain what you have learned. Include in </a:t>
            </a:r>
            <a:r>
              <a:rPr lang="en-US" dirty="0" smtClean="0"/>
              <a:t>your discussion </a:t>
            </a:r>
            <a:r>
              <a:rPr lang="en-US" dirty="0"/>
              <a:t>an explanation of why countries must cooperate in order </a:t>
            </a:r>
            <a:r>
              <a:rPr lang="en-US" dirty="0" smtClean="0"/>
              <a:t>for world </a:t>
            </a:r>
            <a:r>
              <a:rPr lang="en-US" dirty="0"/>
              <a:t>trade and global competition to thrive.</a:t>
            </a:r>
          </a:p>
        </p:txBody>
      </p:sp>
    </p:spTree>
    <p:extLst>
      <p:ext uri="{BB962C8B-B14F-4D97-AF65-F5344CB8AC3E}">
        <p14:creationId xmlns:p14="http://schemas.microsoft.com/office/powerpoint/2010/main" val="61123392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International </a:t>
            </a:r>
            <a:r>
              <a:rPr lang="en-US" dirty="0" smtClean="0"/>
              <a:t>Organizations</a:t>
            </a:r>
            <a:endParaRPr lang="en-US" dirty="0"/>
          </a:p>
        </p:txBody>
      </p:sp>
      <p:sp>
        <p:nvSpPr>
          <p:cNvPr id="3" name="Content Placeholder 2"/>
          <p:cNvSpPr>
            <a:spLocks noGrp="1"/>
          </p:cNvSpPr>
          <p:nvPr>
            <p:ph idx="1"/>
          </p:nvPr>
        </p:nvSpPr>
        <p:spPr/>
        <p:txBody>
          <a:bodyPr/>
          <a:lstStyle/>
          <a:p>
            <a:pPr marL="0" indent="0">
              <a:buNone/>
            </a:pPr>
            <a:r>
              <a:rPr lang="en-US" sz="2400" dirty="0"/>
              <a:t>4c. Select TWO of the following organizations and describe their role in </a:t>
            </a:r>
            <a:r>
              <a:rPr lang="en-US" sz="2400" dirty="0" smtClean="0"/>
              <a:t>the world</a:t>
            </a:r>
            <a:r>
              <a:rPr lang="en-US" sz="2400" dirty="0"/>
              <a:t>.</a:t>
            </a:r>
          </a:p>
          <a:p>
            <a:r>
              <a:rPr lang="en-US" sz="2000" dirty="0"/>
              <a:t>(1) The United Nations and UNICEF</a:t>
            </a:r>
          </a:p>
          <a:p>
            <a:r>
              <a:rPr lang="en-US" sz="2000" dirty="0"/>
              <a:t>(2) The World Court</a:t>
            </a:r>
          </a:p>
          <a:p>
            <a:r>
              <a:rPr lang="en-US" sz="2000" dirty="0"/>
              <a:t>(3) Interpol</a:t>
            </a:r>
          </a:p>
          <a:p>
            <a:r>
              <a:rPr lang="en-US" sz="2000" dirty="0"/>
              <a:t>(4) World Organization of the Scout Movement</a:t>
            </a:r>
          </a:p>
          <a:p>
            <a:r>
              <a:rPr lang="en-US" sz="2000" dirty="0"/>
              <a:t>(5) The World Health Organization</a:t>
            </a:r>
          </a:p>
          <a:p>
            <a:r>
              <a:rPr lang="en-US" sz="2000" dirty="0"/>
              <a:t>(6) Amnesty International</a:t>
            </a:r>
          </a:p>
          <a:p>
            <a:r>
              <a:rPr lang="en-US" sz="2000" dirty="0"/>
              <a:t>(7) The International Committee of the Red Cross</a:t>
            </a:r>
          </a:p>
          <a:p>
            <a:r>
              <a:rPr lang="en-US" sz="2000" dirty="0"/>
              <a:t>(8) CARE (Cooperative for American Relief Everywhere)</a:t>
            </a:r>
          </a:p>
          <a:p>
            <a:r>
              <a:rPr lang="en-US" sz="2000" dirty="0"/>
              <a:t>(9) European Union</a:t>
            </a:r>
          </a:p>
        </p:txBody>
      </p:sp>
    </p:spTree>
    <p:extLst>
      <p:ext uri="{BB962C8B-B14F-4D97-AF65-F5344CB8AC3E}">
        <p14:creationId xmlns:p14="http://schemas.microsoft.com/office/powerpoint/2010/main" val="277876865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International Organizations</a:t>
            </a:r>
            <a:endParaRPr lang="en-US" dirty="0"/>
          </a:p>
        </p:txBody>
      </p:sp>
      <p:sp>
        <p:nvSpPr>
          <p:cNvPr id="3" name="Content Placeholder 2"/>
          <p:cNvSpPr>
            <a:spLocks noGrp="1"/>
          </p:cNvSpPr>
          <p:nvPr>
            <p:ph idx="1"/>
          </p:nvPr>
        </p:nvSpPr>
        <p:spPr>
          <a:xfrm>
            <a:off x="1624013" y="1268412"/>
            <a:ext cx="5386387" cy="5284787"/>
          </a:xfrm>
        </p:spPr>
        <p:txBody>
          <a:bodyPr/>
          <a:lstStyle/>
          <a:p>
            <a:r>
              <a:rPr lang="en-US" dirty="0"/>
              <a:t>United Nations</a:t>
            </a:r>
          </a:p>
          <a:p>
            <a:pPr lvl="1"/>
            <a:r>
              <a:rPr lang="en-US" dirty="0" smtClean="0"/>
              <a:t>Intergovernmental </a:t>
            </a:r>
            <a:r>
              <a:rPr lang="en-US" dirty="0"/>
              <a:t>organization that aims to maintain</a:t>
            </a:r>
          </a:p>
          <a:p>
            <a:pPr lvl="2"/>
            <a:r>
              <a:rPr lang="en-US" sz="2000" dirty="0" smtClean="0"/>
              <a:t>International </a:t>
            </a:r>
            <a:r>
              <a:rPr lang="en-US" sz="2000" dirty="0"/>
              <a:t>peace and security</a:t>
            </a:r>
          </a:p>
          <a:p>
            <a:pPr lvl="2"/>
            <a:r>
              <a:rPr lang="en-US" sz="2000" dirty="0" smtClean="0"/>
              <a:t>Develop </a:t>
            </a:r>
            <a:r>
              <a:rPr lang="en-US" sz="2000" dirty="0"/>
              <a:t>friendly relations among nations</a:t>
            </a:r>
          </a:p>
          <a:p>
            <a:pPr lvl="2"/>
            <a:r>
              <a:rPr lang="en-US" sz="2000" dirty="0" smtClean="0"/>
              <a:t>Achieve </a:t>
            </a:r>
            <a:r>
              <a:rPr lang="en-US" sz="2000" dirty="0"/>
              <a:t>international cooperation</a:t>
            </a:r>
          </a:p>
          <a:p>
            <a:pPr lvl="2"/>
            <a:r>
              <a:rPr lang="en-US" sz="2000" dirty="0" smtClean="0"/>
              <a:t>Center </a:t>
            </a:r>
            <a:r>
              <a:rPr lang="en-US" sz="2000" dirty="0"/>
              <a:t>for harmonizing the actions of nations</a:t>
            </a:r>
          </a:p>
          <a:p>
            <a:pPr lvl="1"/>
            <a:r>
              <a:rPr lang="en-US" dirty="0" smtClean="0"/>
              <a:t>Largest</a:t>
            </a:r>
            <a:r>
              <a:rPr lang="en-US" dirty="0"/>
              <a:t>, most familiar, most internationally represented and </a:t>
            </a:r>
            <a:r>
              <a:rPr lang="en-US" dirty="0" smtClean="0"/>
              <a:t>most powerful </a:t>
            </a:r>
            <a:r>
              <a:rPr lang="en-US" dirty="0"/>
              <a:t>intergovernmental organization in the world</a:t>
            </a:r>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21666" r="20834"/>
          <a:stretch/>
        </p:blipFill>
        <p:spPr>
          <a:xfrm>
            <a:off x="6934200" y="1268412"/>
            <a:ext cx="2161540" cy="2114550"/>
          </a:xfrm>
          <a:prstGeom prst="rect">
            <a:avLst/>
          </a:prstGeom>
        </p:spPr>
      </p:pic>
    </p:spTree>
    <p:extLst>
      <p:ext uri="{BB962C8B-B14F-4D97-AF65-F5344CB8AC3E}">
        <p14:creationId xmlns:p14="http://schemas.microsoft.com/office/powerpoint/2010/main" val="136141485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International Organizations</a:t>
            </a:r>
          </a:p>
        </p:txBody>
      </p:sp>
      <p:sp>
        <p:nvSpPr>
          <p:cNvPr id="3" name="Content Placeholder 2"/>
          <p:cNvSpPr>
            <a:spLocks noGrp="1"/>
          </p:cNvSpPr>
          <p:nvPr>
            <p:ph idx="1"/>
          </p:nvPr>
        </p:nvSpPr>
        <p:spPr>
          <a:xfrm>
            <a:off x="1624013" y="1268412"/>
            <a:ext cx="5081587" cy="5513387"/>
          </a:xfrm>
        </p:spPr>
        <p:txBody>
          <a:bodyPr/>
          <a:lstStyle/>
          <a:p>
            <a:r>
              <a:rPr lang="en-US" sz="2400" dirty="0"/>
              <a:t>United Nations Children's </a:t>
            </a:r>
            <a:r>
              <a:rPr lang="en-US" sz="2400" dirty="0" smtClean="0"/>
              <a:t>Fund - UNICEF</a:t>
            </a:r>
            <a:endParaRPr lang="en-US" sz="2400" dirty="0"/>
          </a:p>
          <a:p>
            <a:pPr lvl="1"/>
            <a:r>
              <a:rPr lang="en-US" sz="2000" dirty="0" smtClean="0"/>
              <a:t>United </a:t>
            </a:r>
            <a:r>
              <a:rPr lang="en-US" sz="2000" dirty="0"/>
              <a:t>Nations agency responsible for providing humanitarian </a:t>
            </a:r>
            <a:r>
              <a:rPr lang="en-US" sz="2000" dirty="0" smtClean="0"/>
              <a:t>and developmental </a:t>
            </a:r>
            <a:r>
              <a:rPr lang="en-US" sz="2000" dirty="0"/>
              <a:t>aid to children worldwide</a:t>
            </a:r>
          </a:p>
          <a:p>
            <a:pPr lvl="1"/>
            <a:r>
              <a:rPr lang="en-US" sz="2000" dirty="0" smtClean="0"/>
              <a:t>1946 </a:t>
            </a:r>
            <a:r>
              <a:rPr lang="en-US" sz="2000" dirty="0"/>
              <a:t>International Children’s Emergency Fund (ICEF)</a:t>
            </a:r>
          </a:p>
          <a:p>
            <a:pPr lvl="2"/>
            <a:r>
              <a:rPr lang="en-US" sz="1600" dirty="0" smtClean="0"/>
              <a:t>Provide </a:t>
            </a:r>
            <a:r>
              <a:rPr lang="en-US" sz="1600" dirty="0"/>
              <a:t>relief to children and mothers affected by World War II</a:t>
            </a:r>
          </a:p>
          <a:p>
            <a:pPr lvl="1"/>
            <a:r>
              <a:rPr lang="en-US" sz="2000" dirty="0" smtClean="0"/>
              <a:t>2018</a:t>
            </a:r>
            <a:endParaRPr lang="en-US" sz="2000" dirty="0"/>
          </a:p>
          <a:p>
            <a:pPr lvl="2"/>
            <a:r>
              <a:rPr lang="en-US" sz="1600" dirty="0" smtClean="0"/>
              <a:t>Assisted </a:t>
            </a:r>
            <a:r>
              <a:rPr lang="en-US" sz="1600" dirty="0"/>
              <a:t>in the birth of 27 million babies</a:t>
            </a:r>
          </a:p>
          <a:p>
            <a:pPr lvl="2"/>
            <a:r>
              <a:rPr lang="en-US" sz="1600" dirty="0" smtClean="0"/>
              <a:t>Administered </a:t>
            </a:r>
            <a:r>
              <a:rPr lang="en-US" sz="1600" dirty="0"/>
              <a:t>vaccines to an estimated 65.5 million children</a:t>
            </a:r>
          </a:p>
          <a:p>
            <a:pPr lvl="2"/>
            <a:r>
              <a:rPr lang="en-US" sz="1600" dirty="0" smtClean="0"/>
              <a:t>Provided </a:t>
            </a:r>
            <a:r>
              <a:rPr lang="en-US" sz="1600" dirty="0"/>
              <a:t>education for 12 million children</a:t>
            </a:r>
          </a:p>
          <a:p>
            <a:pPr lvl="2"/>
            <a:r>
              <a:rPr lang="en-US" sz="1600" dirty="0" smtClean="0"/>
              <a:t>Treated </a:t>
            </a:r>
            <a:r>
              <a:rPr lang="en-US" sz="1600" dirty="0"/>
              <a:t>four million children with severe acute malnutrition</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77000" y="1268412"/>
            <a:ext cx="2438400" cy="2438400"/>
          </a:xfrm>
          <a:prstGeom prst="rect">
            <a:avLst/>
          </a:prstGeom>
        </p:spPr>
      </p:pic>
    </p:spTree>
    <p:extLst>
      <p:ext uri="{BB962C8B-B14F-4D97-AF65-F5344CB8AC3E}">
        <p14:creationId xmlns:p14="http://schemas.microsoft.com/office/powerpoint/2010/main" val="104882295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International Organizations</a:t>
            </a:r>
          </a:p>
        </p:txBody>
      </p:sp>
      <p:sp>
        <p:nvSpPr>
          <p:cNvPr id="3" name="Content Placeholder 2"/>
          <p:cNvSpPr>
            <a:spLocks noGrp="1"/>
          </p:cNvSpPr>
          <p:nvPr>
            <p:ph idx="1"/>
          </p:nvPr>
        </p:nvSpPr>
        <p:spPr>
          <a:xfrm>
            <a:off x="1624013" y="1268413"/>
            <a:ext cx="4090987" cy="5040312"/>
          </a:xfrm>
        </p:spPr>
        <p:txBody>
          <a:bodyPr/>
          <a:lstStyle/>
          <a:p>
            <a:r>
              <a:rPr lang="en-US" sz="2400" dirty="0"/>
              <a:t>The World </a:t>
            </a:r>
            <a:r>
              <a:rPr lang="en-US" sz="2400" dirty="0" smtClean="0"/>
              <a:t>Court - International </a:t>
            </a:r>
            <a:r>
              <a:rPr lang="en-US" sz="2400" dirty="0"/>
              <a:t>Court of Justice (ICJ)</a:t>
            </a:r>
          </a:p>
          <a:p>
            <a:pPr lvl="1"/>
            <a:r>
              <a:rPr lang="en-US" sz="2000" dirty="0" smtClean="0"/>
              <a:t>Settles </a:t>
            </a:r>
            <a:r>
              <a:rPr lang="en-US" sz="2000" dirty="0"/>
              <a:t>disputes between </a:t>
            </a:r>
            <a:r>
              <a:rPr lang="en-US" sz="2000" dirty="0" smtClean="0"/>
              <a:t>states.</a:t>
            </a:r>
            <a:endParaRPr lang="en-US" sz="2000" dirty="0"/>
          </a:p>
          <a:p>
            <a:pPr lvl="1"/>
            <a:r>
              <a:rPr lang="en-US" sz="2000" dirty="0" smtClean="0"/>
              <a:t>Gives </a:t>
            </a:r>
            <a:r>
              <a:rPr lang="en-US" sz="2000" dirty="0"/>
              <a:t>advisory opinions on international legal </a:t>
            </a:r>
            <a:r>
              <a:rPr lang="en-US" sz="2000" dirty="0" smtClean="0"/>
              <a:t>issues.</a:t>
            </a:r>
            <a:endParaRPr lang="en-US" sz="2000" dirty="0"/>
          </a:p>
          <a:p>
            <a:pPr lvl="1"/>
            <a:r>
              <a:rPr lang="en-US" sz="2000" dirty="0" smtClean="0"/>
              <a:t>Its </a:t>
            </a:r>
            <a:r>
              <a:rPr lang="en-US" sz="2000" dirty="0"/>
              <a:t>opinions and rulings serve as sources of international law.</a:t>
            </a:r>
          </a:p>
          <a:p>
            <a:pPr lvl="1"/>
            <a:r>
              <a:rPr lang="en-US" sz="2000" dirty="0" smtClean="0"/>
              <a:t>International </a:t>
            </a:r>
            <a:r>
              <a:rPr lang="en-US" sz="2000" dirty="0"/>
              <a:t>Court of Justice is the most supreme court in the </a:t>
            </a:r>
            <a:r>
              <a:rPr lang="en-US" sz="2000" dirty="0" smtClean="0"/>
              <a:t>world.</a:t>
            </a:r>
            <a:endParaRPr lang="en-US" sz="20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91200" y="1268413"/>
            <a:ext cx="2819400" cy="2819400"/>
          </a:xfrm>
          <a:prstGeom prst="rect">
            <a:avLst/>
          </a:prstGeom>
        </p:spPr>
      </p:pic>
    </p:spTree>
    <p:extLst>
      <p:ext uri="{BB962C8B-B14F-4D97-AF65-F5344CB8AC3E}">
        <p14:creationId xmlns:p14="http://schemas.microsoft.com/office/powerpoint/2010/main" val="58808654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International Organizations</a:t>
            </a:r>
          </a:p>
        </p:txBody>
      </p:sp>
      <p:sp>
        <p:nvSpPr>
          <p:cNvPr id="3" name="Content Placeholder 2"/>
          <p:cNvSpPr>
            <a:spLocks noGrp="1"/>
          </p:cNvSpPr>
          <p:nvPr>
            <p:ph idx="1"/>
          </p:nvPr>
        </p:nvSpPr>
        <p:spPr>
          <a:xfrm>
            <a:off x="1624013" y="1268413"/>
            <a:ext cx="4852987" cy="5040312"/>
          </a:xfrm>
        </p:spPr>
        <p:txBody>
          <a:bodyPr/>
          <a:lstStyle/>
          <a:p>
            <a:r>
              <a:rPr lang="en-US" sz="2400" dirty="0" smtClean="0"/>
              <a:t>INTERPOL - International </a:t>
            </a:r>
            <a:r>
              <a:rPr lang="en-US" sz="2400" dirty="0"/>
              <a:t>Criminal Police Organization</a:t>
            </a:r>
          </a:p>
          <a:p>
            <a:pPr lvl="1"/>
            <a:r>
              <a:rPr lang="en-US" sz="2000" dirty="0" smtClean="0"/>
              <a:t>Facilitates </a:t>
            </a:r>
            <a:r>
              <a:rPr lang="en-US" sz="2000" dirty="0"/>
              <a:t>worldwide police cooperation and crime control</a:t>
            </a:r>
          </a:p>
          <a:p>
            <a:pPr lvl="1"/>
            <a:r>
              <a:rPr lang="en-US" sz="2000" dirty="0" smtClean="0"/>
              <a:t>Seven </a:t>
            </a:r>
            <a:r>
              <a:rPr lang="en-US" sz="2000" dirty="0"/>
              <a:t>regional bureaus worldwide</a:t>
            </a:r>
          </a:p>
          <a:p>
            <a:pPr lvl="1"/>
            <a:r>
              <a:rPr lang="en-US" sz="2000" dirty="0" smtClean="0"/>
              <a:t>a </a:t>
            </a:r>
            <a:r>
              <a:rPr lang="en-US" sz="2000" dirty="0"/>
              <a:t>National Central Bureau in all 194 member states</a:t>
            </a:r>
          </a:p>
          <a:p>
            <a:pPr lvl="1"/>
            <a:r>
              <a:rPr lang="en-US" sz="2000" dirty="0" smtClean="0"/>
              <a:t>World’s </a:t>
            </a:r>
            <a:r>
              <a:rPr lang="en-US" sz="2000" dirty="0"/>
              <a:t>largest police organization</a:t>
            </a:r>
          </a:p>
          <a:p>
            <a:pPr lvl="1"/>
            <a:r>
              <a:rPr lang="en-US" sz="2000" dirty="0" smtClean="0"/>
              <a:t>Focuses </a:t>
            </a:r>
            <a:r>
              <a:rPr lang="en-US" sz="2000" dirty="0"/>
              <a:t>on three major areas of transnational crime:</a:t>
            </a:r>
          </a:p>
          <a:p>
            <a:pPr lvl="2"/>
            <a:r>
              <a:rPr lang="en-US" sz="1600" dirty="0" smtClean="0"/>
              <a:t>Terrorism</a:t>
            </a:r>
            <a:endParaRPr lang="en-US" sz="1600" dirty="0"/>
          </a:p>
          <a:p>
            <a:pPr lvl="2"/>
            <a:r>
              <a:rPr lang="en-US" sz="1600" dirty="0" smtClean="0"/>
              <a:t>Cybercrime</a:t>
            </a:r>
            <a:endParaRPr lang="en-US" sz="1600" dirty="0"/>
          </a:p>
          <a:p>
            <a:pPr lvl="2"/>
            <a:r>
              <a:rPr lang="en-US" sz="1600" dirty="0" smtClean="0"/>
              <a:t>Organized </a:t>
            </a:r>
            <a:r>
              <a:rPr lang="en-US" sz="1600" dirty="0"/>
              <a:t>crime</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13358" y="1268413"/>
            <a:ext cx="2618287" cy="2389187"/>
          </a:xfrm>
          <a:prstGeom prst="rect">
            <a:avLst/>
          </a:prstGeom>
        </p:spPr>
      </p:pic>
    </p:spTree>
    <p:extLst>
      <p:ext uri="{BB962C8B-B14F-4D97-AF65-F5344CB8AC3E}">
        <p14:creationId xmlns:p14="http://schemas.microsoft.com/office/powerpoint/2010/main" val="142200830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International Organizations</a:t>
            </a:r>
          </a:p>
        </p:txBody>
      </p:sp>
      <p:sp>
        <p:nvSpPr>
          <p:cNvPr id="3" name="Content Placeholder 2"/>
          <p:cNvSpPr>
            <a:spLocks noGrp="1"/>
          </p:cNvSpPr>
          <p:nvPr>
            <p:ph idx="1"/>
          </p:nvPr>
        </p:nvSpPr>
        <p:spPr/>
        <p:txBody>
          <a:bodyPr/>
          <a:lstStyle/>
          <a:p>
            <a:r>
              <a:rPr lang="en-US" sz="2400" dirty="0" smtClean="0"/>
              <a:t>WOSM - World </a:t>
            </a:r>
            <a:r>
              <a:rPr lang="en-US" sz="2400" dirty="0"/>
              <a:t>Organization of the Scout </a:t>
            </a:r>
            <a:r>
              <a:rPr lang="en-US" sz="2400" dirty="0" smtClean="0"/>
              <a:t>Movement.</a:t>
            </a:r>
            <a:endParaRPr lang="en-US" sz="2400" dirty="0"/>
          </a:p>
          <a:p>
            <a:pPr lvl="1"/>
            <a:r>
              <a:rPr lang="en-US" sz="2000" dirty="0" smtClean="0"/>
              <a:t>Established </a:t>
            </a:r>
            <a:r>
              <a:rPr lang="en-US" sz="2000" dirty="0"/>
              <a:t>in </a:t>
            </a:r>
            <a:r>
              <a:rPr lang="en-US" sz="2000" dirty="0" smtClean="0"/>
              <a:t>1922.</a:t>
            </a:r>
            <a:endParaRPr lang="en-US" sz="2000" dirty="0"/>
          </a:p>
          <a:p>
            <a:pPr lvl="1"/>
            <a:r>
              <a:rPr lang="en-US" sz="2000" dirty="0" smtClean="0"/>
              <a:t>Largest </a:t>
            </a:r>
            <a:r>
              <a:rPr lang="en-US" sz="2000" dirty="0"/>
              <a:t>international Scouting </a:t>
            </a:r>
            <a:r>
              <a:rPr lang="en-US" sz="2000" dirty="0" smtClean="0"/>
              <a:t>organization.</a:t>
            </a:r>
            <a:endParaRPr lang="en-US" sz="2000" dirty="0"/>
          </a:p>
          <a:p>
            <a:pPr lvl="1"/>
            <a:r>
              <a:rPr lang="en-US" sz="2000" dirty="0" smtClean="0"/>
              <a:t>171 members.</a:t>
            </a:r>
            <a:endParaRPr lang="en-US" sz="2000" dirty="0"/>
          </a:p>
          <a:p>
            <a:pPr lvl="2"/>
            <a:r>
              <a:rPr lang="en-US" sz="1600" dirty="0" smtClean="0"/>
              <a:t>Collectively </a:t>
            </a:r>
            <a:r>
              <a:rPr lang="en-US" sz="1600" dirty="0"/>
              <a:t>have over 50 million </a:t>
            </a:r>
            <a:r>
              <a:rPr lang="en-US" sz="1600" dirty="0" smtClean="0"/>
              <a:t>participants.</a:t>
            </a:r>
            <a:endParaRPr lang="en-US" sz="1600" dirty="0"/>
          </a:p>
          <a:p>
            <a:pPr lvl="1"/>
            <a:r>
              <a:rPr lang="en-US" sz="2000" dirty="0" smtClean="0"/>
              <a:t>The </a:t>
            </a:r>
            <a:r>
              <a:rPr lang="en-US" sz="2000" dirty="0"/>
              <a:t>World Scout Jamboree is held roughly every four </a:t>
            </a:r>
            <a:r>
              <a:rPr lang="en-US" sz="2000" dirty="0" smtClean="0"/>
              <a:t>years.</a:t>
            </a:r>
            <a:endParaRPr lang="en-US" sz="2000" dirty="0"/>
          </a:p>
          <a:p>
            <a:pPr lvl="1"/>
            <a:r>
              <a:rPr lang="en-US" sz="2000" dirty="0" smtClean="0"/>
              <a:t>World </a:t>
            </a:r>
            <a:r>
              <a:rPr lang="en-US" sz="2000" dirty="0"/>
              <a:t>Scout Moot - senior branches and other young adult </a:t>
            </a:r>
            <a:r>
              <a:rPr lang="en-US" sz="2000" dirty="0" smtClean="0"/>
              <a:t>members.</a:t>
            </a:r>
            <a:endParaRPr lang="en-US" sz="2000" dirty="0"/>
          </a:p>
          <a:p>
            <a:pPr lvl="1"/>
            <a:r>
              <a:rPr lang="en-US" sz="2000" dirty="0" smtClean="0"/>
              <a:t>World </a:t>
            </a:r>
            <a:r>
              <a:rPr lang="en-US" sz="2000" dirty="0"/>
              <a:t>Scout Indaba - gathering for Scout </a:t>
            </a:r>
            <a:r>
              <a:rPr lang="en-US" sz="2000" dirty="0" smtClean="0"/>
              <a:t>leaders.</a:t>
            </a:r>
            <a:endParaRPr lang="en-US" sz="2000" dirty="0"/>
          </a:p>
          <a:p>
            <a:pPr lvl="1"/>
            <a:r>
              <a:rPr lang="en-US" sz="2000" dirty="0" smtClean="0"/>
              <a:t>The </a:t>
            </a:r>
            <a:r>
              <a:rPr lang="en-US" sz="2000" dirty="0"/>
              <a:t>World Scout Foundation </a:t>
            </a:r>
            <a:r>
              <a:rPr lang="en-US" sz="2000" dirty="0" smtClean="0"/>
              <a:t>– development </a:t>
            </a:r>
            <a:r>
              <a:rPr lang="en-US" sz="2000" dirty="0"/>
              <a:t>of Scouting programs throughout </a:t>
            </a:r>
            <a:r>
              <a:rPr lang="en-US" sz="2000" dirty="0" smtClean="0"/>
              <a:t>world.</a:t>
            </a:r>
            <a:endParaRPr lang="en-US" sz="2000" dirty="0"/>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14800" t="6800" r="8400" b="16400"/>
          <a:stretch/>
        </p:blipFill>
        <p:spPr>
          <a:xfrm>
            <a:off x="7548563" y="1752600"/>
            <a:ext cx="1295400" cy="1295400"/>
          </a:xfrm>
          <a:prstGeom prst="rect">
            <a:avLst/>
          </a:prstGeom>
        </p:spPr>
      </p:pic>
    </p:spTree>
    <p:extLst>
      <p:ext uri="{BB962C8B-B14F-4D97-AF65-F5344CB8AC3E}">
        <p14:creationId xmlns:p14="http://schemas.microsoft.com/office/powerpoint/2010/main" val="127789979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International Organizations</a:t>
            </a:r>
          </a:p>
        </p:txBody>
      </p:sp>
      <p:sp>
        <p:nvSpPr>
          <p:cNvPr id="3" name="Content Placeholder 2"/>
          <p:cNvSpPr>
            <a:spLocks noGrp="1"/>
          </p:cNvSpPr>
          <p:nvPr>
            <p:ph idx="1"/>
          </p:nvPr>
        </p:nvSpPr>
        <p:spPr>
          <a:xfrm>
            <a:off x="1624013" y="1268413"/>
            <a:ext cx="4090987" cy="5040312"/>
          </a:xfrm>
        </p:spPr>
        <p:txBody>
          <a:bodyPr/>
          <a:lstStyle/>
          <a:p>
            <a:r>
              <a:rPr lang="en-US" sz="2400" dirty="0"/>
              <a:t>Amnesty International</a:t>
            </a:r>
          </a:p>
          <a:p>
            <a:pPr lvl="1"/>
            <a:r>
              <a:rPr lang="en-US" sz="2000" dirty="0" smtClean="0"/>
              <a:t>Non-governmental </a:t>
            </a:r>
            <a:r>
              <a:rPr lang="en-US" sz="2000" dirty="0"/>
              <a:t>organization</a:t>
            </a:r>
          </a:p>
          <a:p>
            <a:pPr lvl="1"/>
            <a:r>
              <a:rPr lang="en-US" sz="2000" dirty="0" smtClean="0"/>
              <a:t>Headquartered </a:t>
            </a:r>
            <a:r>
              <a:rPr lang="en-US" sz="2000" dirty="0"/>
              <a:t>in the United Kingdom</a:t>
            </a:r>
          </a:p>
          <a:p>
            <a:pPr lvl="1"/>
            <a:r>
              <a:rPr lang="en-US" sz="2000" dirty="0" smtClean="0"/>
              <a:t>Key </a:t>
            </a:r>
            <a:r>
              <a:rPr lang="en-US" sz="2000" dirty="0"/>
              <a:t>areas Amnesty </a:t>
            </a:r>
            <a:r>
              <a:rPr lang="en-US" sz="2000" dirty="0" smtClean="0"/>
              <a:t>focuses </a:t>
            </a:r>
            <a:r>
              <a:rPr lang="en-US" sz="2000" dirty="0"/>
              <a:t>on:</a:t>
            </a:r>
          </a:p>
          <a:p>
            <a:pPr lvl="2"/>
            <a:r>
              <a:rPr lang="en-US" sz="1600" dirty="0" smtClean="0"/>
              <a:t>Women's</a:t>
            </a:r>
            <a:r>
              <a:rPr lang="en-US" sz="1600" dirty="0"/>
              <a:t>, children's, minorities' and indigenous rights</a:t>
            </a:r>
          </a:p>
          <a:p>
            <a:pPr lvl="2"/>
            <a:r>
              <a:rPr lang="en-US" sz="1600" dirty="0" smtClean="0"/>
              <a:t>Ending </a:t>
            </a:r>
            <a:r>
              <a:rPr lang="en-US" sz="1600" dirty="0"/>
              <a:t>torture</a:t>
            </a:r>
          </a:p>
          <a:p>
            <a:pPr lvl="2"/>
            <a:r>
              <a:rPr lang="en-US" sz="1600" dirty="0" smtClean="0"/>
              <a:t>Abolition </a:t>
            </a:r>
            <a:r>
              <a:rPr lang="en-US" sz="1600" dirty="0"/>
              <a:t>of the death penalty</a:t>
            </a:r>
          </a:p>
          <a:p>
            <a:pPr lvl="2"/>
            <a:r>
              <a:rPr lang="en-US" sz="1600" dirty="0" smtClean="0"/>
              <a:t>Rights </a:t>
            </a:r>
            <a:r>
              <a:rPr lang="en-US" sz="1600" dirty="0"/>
              <a:t>of refugees</a:t>
            </a:r>
          </a:p>
          <a:p>
            <a:pPr lvl="2"/>
            <a:r>
              <a:rPr lang="en-US" sz="1600" dirty="0" smtClean="0"/>
              <a:t>Rights </a:t>
            </a:r>
            <a:r>
              <a:rPr lang="en-US" sz="1600" dirty="0"/>
              <a:t>of prisoners of conscience</a:t>
            </a:r>
          </a:p>
          <a:p>
            <a:pPr lvl="2"/>
            <a:r>
              <a:rPr lang="en-US" sz="1600" dirty="0" smtClean="0"/>
              <a:t>Protection </a:t>
            </a:r>
            <a:r>
              <a:rPr lang="en-US" sz="1600" dirty="0"/>
              <a:t>of human dignity</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06533" y="1268413"/>
            <a:ext cx="3255963" cy="2170642"/>
          </a:xfrm>
          <a:prstGeom prst="rect">
            <a:avLst/>
          </a:prstGeom>
        </p:spPr>
      </p:pic>
    </p:spTree>
    <p:extLst>
      <p:ext uri="{BB962C8B-B14F-4D97-AF65-F5344CB8AC3E}">
        <p14:creationId xmlns:p14="http://schemas.microsoft.com/office/powerpoint/2010/main" val="28257982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1908175" y="115888"/>
            <a:ext cx="7056438" cy="1179512"/>
          </a:xfrm>
        </p:spPr>
        <p:txBody>
          <a:bodyPr/>
          <a:lstStyle/>
          <a:p>
            <a:pPr eaLnBrk="1" hangingPunct="1"/>
            <a:r>
              <a:rPr lang="en-US" sz="3200" b="1" dirty="0" smtClean="0">
                <a:solidFill>
                  <a:srgbClr val="000000"/>
                </a:solidFill>
              </a:rPr>
              <a:t>Citizenship in the World </a:t>
            </a:r>
            <a:br>
              <a:rPr lang="en-US" sz="3200" b="1" dirty="0" smtClean="0">
                <a:solidFill>
                  <a:srgbClr val="000000"/>
                </a:solidFill>
              </a:rPr>
            </a:br>
            <a:r>
              <a:rPr lang="en-US" sz="3200" b="1" dirty="0" smtClean="0">
                <a:solidFill>
                  <a:srgbClr val="000000"/>
                </a:solidFill>
              </a:rPr>
              <a:t>Merit Badge Requirements</a:t>
            </a:r>
          </a:p>
        </p:txBody>
      </p:sp>
      <p:sp>
        <p:nvSpPr>
          <p:cNvPr id="5123" name="Rectangle 3"/>
          <p:cNvSpPr>
            <a:spLocks noGrp="1" noChangeArrowheads="1"/>
          </p:cNvSpPr>
          <p:nvPr>
            <p:ph type="body" idx="1"/>
          </p:nvPr>
        </p:nvSpPr>
        <p:spPr>
          <a:xfrm>
            <a:off x="1908175" y="1371600"/>
            <a:ext cx="7056438" cy="5302250"/>
          </a:xfrm>
        </p:spPr>
        <p:txBody>
          <a:bodyPr/>
          <a:lstStyle/>
          <a:p>
            <a:pPr>
              <a:buFont typeface="+mj-lt"/>
              <a:buAutoNum type="arabicPeriod" startAt="7"/>
            </a:pPr>
            <a:r>
              <a:rPr lang="en-US" sz="1800" dirty="0" smtClean="0"/>
              <a:t>Do </a:t>
            </a:r>
            <a:r>
              <a:rPr lang="en-US" sz="1800" dirty="0"/>
              <a:t>TWO of the following (with your parent's permission) and share with your counselor what you have learned:</a:t>
            </a:r>
          </a:p>
          <a:p>
            <a:pPr lvl="1">
              <a:buFont typeface="+mj-lt"/>
              <a:buAutoNum type="alphaLcPeriod"/>
            </a:pPr>
            <a:r>
              <a:rPr lang="en-US" sz="1400" b="0" dirty="0"/>
              <a:t>Visit the website of the U.S. State Department. Learn more about an issue you find interesting that is discussed on this website.</a:t>
            </a:r>
          </a:p>
          <a:p>
            <a:pPr lvl="1">
              <a:buFont typeface="+mj-lt"/>
              <a:buAutoNum type="alphaLcPeriod"/>
            </a:pPr>
            <a:r>
              <a:rPr lang="en-US" sz="1400" b="0" dirty="0"/>
              <a:t>Visit the website of an international news organization or foreign government, OR examine a foreign newspaper available at your local library, bookstore, or newsstand. Find a news story about a human right realized in the United States that is not recognized in another country.</a:t>
            </a:r>
          </a:p>
          <a:p>
            <a:pPr lvl="1">
              <a:buFont typeface="+mj-lt"/>
              <a:buAutoNum type="alphaLcPeriod"/>
            </a:pPr>
            <a:r>
              <a:rPr lang="en-US" sz="1400" b="0" dirty="0"/>
              <a:t>Visit with a student or Scout from another country and discuss the typical values, holidays, ethnic foods, and traditions practiced or enjoyed there.</a:t>
            </a:r>
          </a:p>
          <a:p>
            <a:pPr lvl="1">
              <a:buFont typeface="+mj-lt"/>
              <a:buAutoNum type="alphaLcPeriod"/>
            </a:pPr>
            <a:r>
              <a:rPr lang="en-US" sz="1400" b="0" dirty="0"/>
              <a:t>Attend a world Scout jamboree.</a:t>
            </a:r>
          </a:p>
          <a:p>
            <a:pPr lvl="1">
              <a:buFont typeface="+mj-lt"/>
              <a:buAutoNum type="alphaLcPeriod"/>
            </a:pPr>
            <a:r>
              <a:rPr lang="en-US" sz="1400" b="0" dirty="0"/>
              <a:t>Participate in or attend an international event in your area, such as an ethnic festival, concert, or play.</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43800" y="238919"/>
            <a:ext cx="914400" cy="933450"/>
          </a:xfrm>
          <a:prstGeom prst="rect">
            <a:avLst/>
          </a:prstGeom>
        </p:spPr>
      </p:pic>
    </p:spTree>
    <p:extLst>
      <p:ext uri="{BB962C8B-B14F-4D97-AF65-F5344CB8AC3E}">
        <p14:creationId xmlns:p14="http://schemas.microsoft.com/office/powerpoint/2010/main" val="279479050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International Organizations</a:t>
            </a:r>
          </a:p>
        </p:txBody>
      </p:sp>
      <p:sp>
        <p:nvSpPr>
          <p:cNvPr id="3" name="Content Placeholder 2"/>
          <p:cNvSpPr>
            <a:spLocks noGrp="1"/>
          </p:cNvSpPr>
          <p:nvPr>
            <p:ph idx="1"/>
          </p:nvPr>
        </p:nvSpPr>
        <p:spPr/>
        <p:txBody>
          <a:bodyPr/>
          <a:lstStyle/>
          <a:p>
            <a:r>
              <a:rPr lang="en-US" sz="2400" dirty="0" smtClean="0"/>
              <a:t>ICRC - The </a:t>
            </a:r>
            <a:r>
              <a:rPr lang="en-US" sz="2400" dirty="0"/>
              <a:t>International Committee of the Red Cross</a:t>
            </a:r>
          </a:p>
          <a:p>
            <a:pPr lvl="1"/>
            <a:r>
              <a:rPr lang="en-US" sz="2000" dirty="0" smtClean="0"/>
              <a:t>2005 </a:t>
            </a:r>
            <a:r>
              <a:rPr lang="en-US" sz="2000" dirty="0"/>
              <a:t>- mandate to protect victims of armed </a:t>
            </a:r>
            <a:r>
              <a:rPr lang="en-US" sz="2000" dirty="0" smtClean="0"/>
              <a:t>conflicts.</a:t>
            </a:r>
            <a:endParaRPr lang="en-US" sz="2000" dirty="0"/>
          </a:p>
          <a:p>
            <a:pPr lvl="2"/>
            <a:r>
              <a:rPr lang="en-US" sz="1600" dirty="0" smtClean="0"/>
              <a:t>War </a:t>
            </a:r>
            <a:r>
              <a:rPr lang="en-US" sz="1600" dirty="0"/>
              <a:t>wounded</a:t>
            </a:r>
          </a:p>
          <a:p>
            <a:pPr lvl="2"/>
            <a:r>
              <a:rPr lang="en-US" sz="1600" dirty="0" smtClean="0"/>
              <a:t>Prisoners</a:t>
            </a:r>
            <a:endParaRPr lang="en-US" sz="1600" dirty="0"/>
          </a:p>
          <a:p>
            <a:pPr lvl="2"/>
            <a:r>
              <a:rPr lang="en-US" sz="1600" dirty="0" smtClean="0"/>
              <a:t>Refugees</a:t>
            </a:r>
            <a:endParaRPr lang="en-US" sz="1600" dirty="0"/>
          </a:p>
          <a:p>
            <a:pPr lvl="2"/>
            <a:r>
              <a:rPr lang="en-US" sz="1600" dirty="0" smtClean="0"/>
              <a:t>Civilians</a:t>
            </a:r>
            <a:endParaRPr lang="en-US" sz="1600" dirty="0"/>
          </a:p>
          <a:p>
            <a:pPr lvl="2"/>
            <a:r>
              <a:rPr lang="en-US" sz="1600" dirty="0" smtClean="0"/>
              <a:t>Other </a:t>
            </a:r>
            <a:r>
              <a:rPr lang="en-US" sz="1600" dirty="0"/>
              <a:t>Non-combatants</a:t>
            </a: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19748" r="20868"/>
          <a:stretch/>
        </p:blipFill>
        <p:spPr>
          <a:xfrm>
            <a:off x="5069770" y="2590800"/>
            <a:ext cx="3723393" cy="3600450"/>
          </a:xfrm>
          <a:prstGeom prst="rect">
            <a:avLst/>
          </a:prstGeom>
        </p:spPr>
      </p:pic>
    </p:spTree>
    <p:extLst>
      <p:ext uri="{BB962C8B-B14F-4D97-AF65-F5344CB8AC3E}">
        <p14:creationId xmlns:p14="http://schemas.microsoft.com/office/powerpoint/2010/main" val="337089066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International Organizations</a:t>
            </a:r>
          </a:p>
        </p:txBody>
      </p:sp>
      <p:sp>
        <p:nvSpPr>
          <p:cNvPr id="3" name="Content Placeholder 2"/>
          <p:cNvSpPr>
            <a:spLocks noGrp="1"/>
          </p:cNvSpPr>
          <p:nvPr>
            <p:ph idx="1"/>
          </p:nvPr>
        </p:nvSpPr>
        <p:spPr/>
        <p:txBody>
          <a:bodyPr/>
          <a:lstStyle/>
          <a:p>
            <a:r>
              <a:rPr lang="en-US" sz="2400" dirty="0"/>
              <a:t>CARE (Cooperative for American Relief Everywhere)</a:t>
            </a:r>
          </a:p>
          <a:p>
            <a:pPr lvl="1"/>
            <a:r>
              <a:rPr lang="en-US" sz="2000" dirty="0" smtClean="0"/>
              <a:t>Major </a:t>
            </a:r>
            <a:r>
              <a:rPr lang="en-US" sz="2000" dirty="0"/>
              <a:t>international humanitarian </a:t>
            </a:r>
            <a:r>
              <a:rPr lang="en-US" sz="2000" dirty="0" smtClean="0"/>
              <a:t>agency.</a:t>
            </a:r>
            <a:endParaRPr lang="en-US" sz="2000" dirty="0"/>
          </a:p>
          <a:p>
            <a:pPr lvl="1"/>
            <a:r>
              <a:rPr lang="en-US" sz="2000" dirty="0" smtClean="0"/>
              <a:t>One </a:t>
            </a:r>
            <a:r>
              <a:rPr lang="en-US" sz="2000" dirty="0"/>
              <a:t>of the largest and oldest aid organization fighting </a:t>
            </a:r>
            <a:r>
              <a:rPr lang="en-US" sz="2000" dirty="0" smtClean="0"/>
              <a:t>poverty.</a:t>
            </a:r>
            <a:endParaRPr lang="en-US" sz="2000" dirty="0"/>
          </a:p>
          <a:p>
            <a:pPr lvl="1"/>
            <a:r>
              <a:rPr lang="en-US" sz="2000" dirty="0" smtClean="0"/>
              <a:t>Broad </a:t>
            </a:r>
            <a:r>
              <a:rPr lang="en-US" sz="2000" dirty="0"/>
              <a:t>range of topics </a:t>
            </a:r>
            <a:r>
              <a:rPr lang="en-US" sz="2000" dirty="0" smtClean="0"/>
              <a:t>including:</a:t>
            </a:r>
            <a:endParaRPr lang="en-US" sz="2000" dirty="0"/>
          </a:p>
          <a:p>
            <a:pPr lvl="2"/>
            <a:r>
              <a:rPr lang="en-US" sz="1600" dirty="0" smtClean="0"/>
              <a:t>Emergency </a:t>
            </a:r>
            <a:r>
              <a:rPr lang="en-US" sz="1600" dirty="0"/>
              <a:t>response</a:t>
            </a:r>
          </a:p>
          <a:p>
            <a:pPr lvl="2"/>
            <a:r>
              <a:rPr lang="en-US" sz="1600" dirty="0" smtClean="0"/>
              <a:t>Food </a:t>
            </a:r>
            <a:r>
              <a:rPr lang="en-US" sz="1600" dirty="0"/>
              <a:t>security</a:t>
            </a:r>
          </a:p>
          <a:p>
            <a:pPr lvl="2"/>
            <a:r>
              <a:rPr lang="en-US" sz="1600" dirty="0" smtClean="0"/>
              <a:t>Water </a:t>
            </a:r>
            <a:r>
              <a:rPr lang="en-US" sz="1600" dirty="0"/>
              <a:t>and sanitation</a:t>
            </a:r>
          </a:p>
          <a:p>
            <a:pPr lvl="2"/>
            <a:r>
              <a:rPr lang="en-US" sz="1600" dirty="0" smtClean="0"/>
              <a:t>Economic </a:t>
            </a:r>
            <a:r>
              <a:rPr lang="en-US" sz="1600" dirty="0"/>
              <a:t>development</a:t>
            </a:r>
          </a:p>
          <a:p>
            <a:pPr lvl="2"/>
            <a:r>
              <a:rPr lang="en-US" sz="1600" dirty="0" smtClean="0"/>
              <a:t>Climate </a:t>
            </a:r>
            <a:r>
              <a:rPr lang="en-US" sz="1600" dirty="0"/>
              <a:t>change</a:t>
            </a:r>
          </a:p>
          <a:p>
            <a:pPr lvl="2"/>
            <a:r>
              <a:rPr lang="en-US" sz="1600" dirty="0" smtClean="0"/>
              <a:t>Agriculture</a:t>
            </a:r>
            <a:r>
              <a:rPr lang="en-US" sz="1600" dirty="0"/>
              <a:t>, education, and health</a:t>
            </a:r>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20000" t="14445" r="20000" b="13333"/>
          <a:stretch/>
        </p:blipFill>
        <p:spPr>
          <a:xfrm>
            <a:off x="6248399" y="3124199"/>
            <a:ext cx="2570163" cy="3093715"/>
          </a:xfrm>
          <a:prstGeom prst="rect">
            <a:avLst/>
          </a:prstGeom>
        </p:spPr>
      </p:pic>
    </p:spTree>
    <p:extLst>
      <p:ext uri="{BB962C8B-B14F-4D97-AF65-F5344CB8AC3E}">
        <p14:creationId xmlns:p14="http://schemas.microsoft.com/office/powerpoint/2010/main" val="267883251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International Organizations</a:t>
            </a:r>
          </a:p>
        </p:txBody>
      </p:sp>
      <p:sp>
        <p:nvSpPr>
          <p:cNvPr id="3" name="Content Placeholder 2"/>
          <p:cNvSpPr>
            <a:spLocks noGrp="1"/>
          </p:cNvSpPr>
          <p:nvPr>
            <p:ph idx="1"/>
          </p:nvPr>
        </p:nvSpPr>
        <p:spPr/>
        <p:txBody>
          <a:bodyPr/>
          <a:lstStyle/>
          <a:p>
            <a:r>
              <a:rPr lang="en-US" sz="2400" dirty="0"/>
              <a:t>European Union</a:t>
            </a:r>
          </a:p>
          <a:p>
            <a:pPr lvl="1"/>
            <a:r>
              <a:rPr lang="en-US" sz="2000" dirty="0" smtClean="0"/>
              <a:t>Political </a:t>
            </a:r>
            <a:r>
              <a:rPr lang="en-US" sz="2000" dirty="0"/>
              <a:t>and economic union of 27 member state (477 million people)</a:t>
            </a:r>
          </a:p>
          <a:p>
            <a:pPr lvl="1"/>
            <a:r>
              <a:rPr lang="en-US" sz="2000" dirty="0" smtClean="0"/>
              <a:t>Internal </a:t>
            </a:r>
            <a:r>
              <a:rPr lang="en-US" sz="2000" dirty="0"/>
              <a:t>single market through a standardized system of laws</a:t>
            </a:r>
          </a:p>
          <a:p>
            <a:pPr lvl="1"/>
            <a:r>
              <a:rPr lang="en-US" sz="2000" dirty="0" smtClean="0"/>
              <a:t>Free </a:t>
            </a:r>
            <a:r>
              <a:rPr lang="en-US" sz="2000" dirty="0"/>
              <a:t>movement of people, goods, services and capital</a:t>
            </a:r>
          </a:p>
          <a:p>
            <a:pPr lvl="1"/>
            <a:r>
              <a:rPr lang="en-US" sz="2000" dirty="0" smtClean="0"/>
              <a:t>Has </a:t>
            </a:r>
            <a:r>
              <a:rPr lang="en-US" sz="2000" dirty="0"/>
              <a:t>been described as an emerging superpower</a:t>
            </a:r>
          </a:p>
          <a:p>
            <a:pPr lvl="1"/>
            <a:r>
              <a:rPr lang="en-US" sz="2000" dirty="0" smtClean="0"/>
              <a:t>States </a:t>
            </a:r>
            <a:r>
              <a:rPr lang="en-US" sz="2000" dirty="0"/>
              <a:t>maintain independence</a:t>
            </a:r>
          </a:p>
          <a:p>
            <a:pPr lvl="2"/>
            <a:r>
              <a:rPr lang="en-US" sz="1600" dirty="0" smtClean="0"/>
              <a:t>Own </a:t>
            </a:r>
            <a:r>
              <a:rPr lang="en-US" sz="1600" dirty="0"/>
              <a:t>armed forces</a:t>
            </a:r>
          </a:p>
          <a:p>
            <a:pPr lvl="2"/>
            <a:r>
              <a:rPr lang="en-US" sz="1600" dirty="0" smtClean="0"/>
              <a:t>Ability </a:t>
            </a:r>
            <a:r>
              <a:rPr lang="en-US" sz="1600" dirty="0"/>
              <a:t>to tax</a:t>
            </a:r>
          </a:p>
          <a:p>
            <a:pPr lvl="2"/>
            <a:r>
              <a:rPr lang="en-US" sz="1600" dirty="0" smtClean="0"/>
              <a:t>Ability </a:t>
            </a:r>
            <a:r>
              <a:rPr lang="en-US" sz="1600" dirty="0"/>
              <a:t>to withdraw from union</a:t>
            </a:r>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l="6666" t="1111" r="6666" b="12222"/>
          <a:stretch/>
        </p:blipFill>
        <p:spPr>
          <a:xfrm>
            <a:off x="5922963" y="4191000"/>
            <a:ext cx="2895600" cy="2258568"/>
          </a:xfrm>
          <a:prstGeom prst="rect">
            <a:avLst/>
          </a:prstGeom>
        </p:spPr>
      </p:pic>
    </p:spTree>
    <p:extLst>
      <p:ext uri="{BB962C8B-B14F-4D97-AF65-F5344CB8AC3E}">
        <p14:creationId xmlns:p14="http://schemas.microsoft.com/office/powerpoint/2010/main" val="98302313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European Union</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569820" y="1268413"/>
            <a:ext cx="5448985" cy="5040312"/>
          </a:xfrm>
        </p:spPr>
      </p:pic>
    </p:spTree>
    <p:extLst>
      <p:ext uri="{BB962C8B-B14F-4D97-AF65-F5344CB8AC3E}">
        <p14:creationId xmlns:p14="http://schemas.microsoft.com/office/powerpoint/2010/main" val="351833279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1763713" y="228600"/>
            <a:ext cx="6480175" cy="990600"/>
          </a:xfrm>
        </p:spPr>
        <p:txBody>
          <a:bodyPr/>
          <a:lstStyle/>
          <a:p>
            <a:r>
              <a:rPr lang="en-US" sz="3200" b="1" dirty="0" smtClean="0">
                <a:solidFill>
                  <a:srgbClr val="000000"/>
                </a:solidFill>
              </a:rPr>
              <a:t>Requirement 5</a:t>
            </a:r>
            <a:endParaRPr lang="uk-UA" sz="3200" b="1" dirty="0" smtClean="0"/>
          </a:p>
        </p:txBody>
      </p:sp>
      <p:sp>
        <p:nvSpPr>
          <p:cNvPr id="4099" name="Rectangle 3"/>
          <p:cNvSpPr>
            <a:spLocks noGrp="1" noChangeArrowheads="1"/>
          </p:cNvSpPr>
          <p:nvPr>
            <p:ph type="body" idx="1"/>
          </p:nvPr>
        </p:nvSpPr>
        <p:spPr>
          <a:xfrm>
            <a:off x="1816100" y="1677988"/>
            <a:ext cx="6716713" cy="4846637"/>
          </a:xfrm>
        </p:spPr>
        <p:txBody>
          <a:bodyPr/>
          <a:lstStyle/>
          <a:p>
            <a:pPr marL="0" indent="0">
              <a:buNone/>
            </a:pPr>
            <a:r>
              <a:rPr lang="en-US" sz="2400" dirty="0"/>
              <a:t>Do the following:</a:t>
            </a:r>
          </a:p>
          <a:p>
            <a:pPr lvl="1">
              <a:buFont typeface="+mj-lt"/>
              <a:buAutoNum type="alphaLcPeriod"/>
            </a:pPr>
            <a:r>
              <a:rPr lang="en-US" sz="2000" b="0" dirty="0"/>
              <a:t>Discuss the differences between constitutional and nonconstitutional governments.</a:t>
            </a:r>
          </a:p>
          <a:p>
            <a:pPr lvl="1">
              <a:buFont typeface="+mj-lt"/>
              <a:buAutoNum type="alphaLcPeriod"/>
            </a:pPr>
            <a:r>
              <a:rPr lang="en-US" sz="2000" b="0" dirty="0"/>
              <a:t>Name at least five different types of governments currently in power in the world.</a:t>
            </a:r>
          </a:p>
          <a:p>
            <a:pPr lvl="1">
              <a:buFont typeface="+mj-lt"/>
              <a:buAutoNum type="alphaLcPeriod"/>
            </a:pPr>
            <a:r>
              <a:rPr lang="en-US" sz="2000" b="0" dirty="0"/>
              <a:t>Show on a world map countries that use each of these five different forms of government.</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53000" y="285750"/>
            <a:ext cx="914400" cy="933450"/>
          </a:xfrm>
          <a:prstGeom prst="rect">
            <a:avLst/>
          </a:prstGeom>
        </p:spPr>
      </p:pic>
    </p:spTree>
    <p:extLst>
      <p:ext uri="{BB962C8B-B14F-4D97-AF65-F5344CB8AC3E}">
        <p14:creationId xmlns:p14="http://schemas.microsoft.com/office/powerpoint/2010/main" val="398416812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Governments</a:t>
            </a:r>
            <a:endParaRPr lang="en-US" dirty="0"/>
          </a:p>
        </p:txBody>
      </p:sp>
      <p:sp>
        <p:nvSpPr>
          <p:cNvPr id="3" name="Content Placeholder 2"/>
          <p:cNvSpPr>
            <a:spLocks noGrp="1"/>
          </p:cNvSpPr>
          <p:nvPr>
            <p:ph idx="1"/>
          </p:nvPr>
        </p:nvSpPr>
        <p:spPr/>
        <p:txBody>
          <a:bodyPr/>
          <a:lstStyle/>
          <a:p>
            <a:pPr marL="0" indent="0">
              <a:buNone/>
            </a:pPr>
            <a:r>
              <a:rPr lang="en-US" sz="2400" dirty="0" smtClean="0"/>
              <a:t>5a. Discuss </a:t>
            </a:r>
            <a:r>
              <a:rPr lang="en-US" sz="2400" dirty="0"/>
              <a:t>the differences between constitutional and nonconstitutional governments.</a:t>
            </a:r>
          </a:p>
          <a:p>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38400" y="2362200"/>
            <a:ext cx="5791200" cy="3257550"/>
          </a:xfrm>
          <a:prstGeom prst="rect">
            <a:avLst/>
          </a:prstGeom>
        </p:spPr>
      </p:pic>
    </p:spTree>
    <p:extLst>
      <p:ext uri="{BB962C8B-B14F-4D97-AF65-F5344CB8AC3E}">
        <p14:creationId xmlns:p14="http://schemas.microsoft.com/office/powerpoint/2010/main" val="52750269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Governments</a:t>
            </a:r>
            <a:endParaRPr lang="en-US" dirty="0"/>
          </a:p>
        </p:txBody>
      </p:sp>
      <p:sp>
        <p:nvSpPr>
          <p:cNvPr id="3" name="Content Placeholder 2"/>
          <p:cNvSpPr>
            <a:spLocks noGrp="1"/>
          </p:cNvSpPr>
          <p:nvPr>
            <p:ph idx="1"/>
          </p:nvPr>
        </p:nvSpPr>
        <p:spPr>
          <a:xfrm>
            <a:off x="1624013" y="1268412"/>
            <a:ext cx="4243387" cy="5284787"/>
          </a:xfrm>
        </p:spPr>
        <p:txBody>
          <a:bodyPr/>
          <a:lstStyle/>
          <a:p>
            <a:r>
              <a:rPr lang="en-US" dirty="0"/>
              <a:t>Constitutional Law</a:t>
            </a:r>
          </a:p>
          <a:p>
            <a:pPr lvl="1"/>
            <a:r>
              <a:rPr lang="en-US" dirty="0" smtClean="0"/>
              <a:t>Defines </a:t>
            </a:r>
            <a:r>
              <a:rPr lang="en-US" dirty="0"/>
              <a:t>role, powers and structure of government</a:t>
            </a:r>
          </a:p>
          <a:p>
            <a:pPr lvl="2"/>
            <a:r>
              <a:rPr lang="en-US" sz="2000" dirty="0" smtClean="0"/>
              <a:t>Rights </a:t>
            </a:r>
            <a:r>
              <a:rPr lang="en-US" sz="2000" dirty="0"/>
              <a:t>of Citizens</a:t>
            </a:r>
          </a:p>
          <a:p>
            <a:pPr lvl="2"/>
            <a:r>
              <a:rPr lang="en-US" sz="2000" dirty="0" smtClean="0"/>
              <a:t>Rule </a:t>
            </a:r>
            <a:r>
              <a:rPr lang="en-US" sz="2000" dirty="0"/>
              <a:t>of Law</a:t>
            </a:r>
          </a:p>
          <a:p>
            <a:pPr lvl="2"/>
            <a:r>
              <a:rPr lang="en-US" sz="2000" dirty="0" smtClean="0"/>
              <a:t>Separation </a:t>
            </a:r>
            <a:r>
              <a:rPr lang="en-US" sz="2000" dirty="0"/>
              <a:t>of Powers </a:t>
            </a:r>
            <a:r>
              <a:rPr lang="en-US" sz="2000" dirty="0" smtClean="0"/>
              <a:t>– limits </a:t>
            </a:r>
            <a:r>
              <a:rPr lang="en-US" sz="2000" dirty="0"/>
              <a:t>of governmental power</a:t>
            </a:r>
          </a:p>
          <a:p>
            <a:pPr lvl="2"/>
            <a:r>
              <a:rPr lang="en-US" sz="2000" dirty="0" smtClean="0"/>
              <a:t>Humanitarian </a:t>
            </a:r>
            <a:r>
              <a:rPr lang="en-US" sz="2000" dirty="0"/>
              <a:t>rights (optional)</a:t>
            </a:r>
            <a:endParaRPr lang="en-US" sz="20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15000" y="1268412"/>
            <a:ext cx="3276000" cy="3962400"/>
          </a:xfrm>
          <a:prstGeom prst="rect">
            <a:avLst/>
          </a:prstGeom>
        </p:spPr>
      </p:pic>
    </p:spTree>
    <p:extLst>
      <p:ext uri="{BB962C8B-B14F-4D97-AF65-F5344CB8AC3E}">
        <p14:creationId xmlns:p14="http://schemas.microsoft.com/office/powerpoint/2010/main" val="19522581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Governments</a:t>
            </a:r>
          </a:p>
        </p:txBody>
      </p:sp>
      <p:sp>
        <p:nvSpPr>
          <p:cNvPr id="3" name="Content Placeholder 2"/>
          <p:cNvSpPr>
            <a:spLocks noGrp="1"/>
          </p:cNvSpPr>
          <p:nvPr>
            <p:ph idx="1"/>
          </p:nvPr>
        </p:nvSpPr>
        <p:spPr/>
        <p:txBody>
          <a:bodyPr/>
          <a:lstStyle/>
          <a:p>
            <a:r>
              <a:rPr lang="en-US" dirty="0"/>
              <a:t>Countries with a Constitution</a:t>
            </a:r>
          </a:p>
          <a:p>
            <a:pPr lvl="1"/>
            <a:r>
              <a:rPr lang="en-US" dirty="0" smtClean="0"/>
              <a:t>United </a:t>
            </a:r>
            <a:r>
              <a:rPr lang="en-US" dirty="0"/>
              <a:t>States</a:t>
            </a:r>
          </a:p>
          <a:p>
            <a:pPr lvl="1"/>
            <a:r>
              <a:rPr lang="en-US" dirty="0" smtClean="0"/>
              <a:t>United </a:t>
            </a:r>
            <a:r>
              <a:rPr lang="en-US" dirty="0"/>
              <a:t>Kingdom (Uncodified)</a:t>
            </a:r>
          </a:p>
          <a:p>
            <a:pPr lvl="1"/>
            <a:r>
              <a:rPr lang="en-US" dirty="0" smtClean="0"/>
              <a:t>India</a:t>
            </a:r>
            <a:endParaRPr lang="en-US" dirty="0"/>
          </a:p>
          <a:p>
            <a:pPr lvl="1"/>
            <a:r>
              <a:rPr lang="en-US" dirty="0" smtClean="0"/>
              <a:t>Singapore</a:t>
            </a:r>
            <a:endParaRPr lang="en-US" dirty="0"/>
          </a:p>
          <a:p>
            <a:pPr lvl="1"/>
            <a:r>
              <a:rPr lang="en-US" dirty="0" smtClean="0"/>
              <a:t>Nazi </a:t>
            </a:r>
            <a:r>
              <a:rPr lang="en-US" dirty="0"/>
              <a:t>Germany</a:t>
            </a:r>
          </a:p>
          <a:p>
            <a:pPr lvl="1"/>
            <a:r>
              <a:rPr lang="en-US" dirty="0" smtClean="0"/>
              <a:t>China</a:t>
            </a:r>
            <a:endParaRPr lang="en-US" dirty="0"/>
          </a:p>
          <a:p>
            <a:pPr lvl="1"/>
            <a:r>
              <a:rPr lang="en-US" dirty="0" smtClean="0"/>
              <a:t>North </a:t>
            </a:r>
            <a:r>
              <a:rPr lang="en-US" dirty="0"/>
              <a:t>Korea</a:t>
            </a:r>
          </a:p>
        </p:txBody>
      </p:sp>
    </p:spTree>
    <p:extLst>
      <p:ext uri="{BB962C8B-B14F-4D97-AF65-F5344CB8AC3E}">
        <p14:creationId xmlns:p14="http://schemas.microsoft.com/office/powerpoint/2010/main" val="274964283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Governments</a:t>
            </a:r>
          </a:p>
        </p:txBody>
      </p:sp>
      <p:sp>
        <p:nvSpPr>
          <p:cNvPr id="3" name="Content Placeholder 2"/>
          <p:cNvSpPr>
            <a:spLocks noGrp="1"/>
          </p:cNvSpPr>
          <p:nvPr>
            <p:ph idx="1"/>
          </p:nvPr>
        </p:nvSpPr>
        <p:spPr/>
        <p:txBody>
          <a:bodyPr/>
          <a:lstStyle/>
          <a:p>
            <a:r>
              <a:rPr lang="en-US" dirty="0"/>
              <a:t>“Constitutional Government”</a:t>
            </a:r>
          </a:p>
          <a:p>
            <a:pPr lvl="1"/>
            <a:r>
              <a:rPr lang="en-US" dirty="0" smtClean="0"/>
              <a:t>A </a:t>
            </a:r>
            <a:r>
              <a:rPr lang="en-US" dirty="0"/>
              <a:t>Constitutional Government is more than having a constitution</a:t>
            </a:r>
          </a:p>
          <a:p>
            <a:pPr lvl="2"/>
            <a:r>
              <a:rPr lang="en-US" b="1" i="1" dirty="0" smtClean="0"/>
              <a:t>de </a:t>
            </a:r>
            <a:r>
              <a:rPr lang="en-US" b="1" i="1" dirty="0"/>
              <a:t>jure </a:t>
            </a:r>
            <a:r>
              <a:rPr lang="en-US" dirty="0"/>
              <a:t>systems of government (legally recognized)</a:t>
            </a:r>
          </a:p>
          <a:p>
            <a:pPr lvl="2"/>
            <a:r>
              <a:rPr lang="en-US" b="1" i="1" dirty="0" smtClean="0"/>
              <a:t>de </a:t>
            </a:r>
            <a:r>
              <a:rPr lang="en-US" b="1" i="1" dirty="0"/>
              <a:t>facto </a:t>
            </a:r>
            <a:r>
              <a:rPr lang="en-US" dirty="0"/>
              <a:t>systems of government (in practice)</a:t>
            </a:r>
          </a:p>
        </p:txBody>
      </p:sp>
    </p:spTree>
    <p:extLst>
      <p:ext uri="{BB962C8B-B14F-4D97-AF65-F5344CB8AC3E}">
        <p14:creationId xmlns:p14="http://schemas.microsoft.com/office/powerpoint/2010/main" val="22323868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Governments</a:t>
            </a:r>
          </a:p>
        </p:txBody>
      </p:sp>
      <p:sp>
        <p:nvSpPr>
          <p:cNvPr id="3" name="Content Placeholder 2"/>
          <p:cNvSpPr>
            <a:spLocks noGrp="1"/>
          </p:cNvSpPr>
          <p:nvPr>
            <p:ph idx="1"/>
          </p:nvPr>
        </p:nvSpPr>
        <p:spPr/>
        <p:txBody>
          <a:bodyPr/>
          <a:lstStyle/>
          <a:p>
            <a:r>
              <a:rPr lang="en-US" dirty="0"/>
              <a:t>For the purposes of this merit badge “Constitutional Government</a:t>
            </a:r>
            <a:r>
              <a:rPr lang="en-US" dirty="0" smtClean="0"/>
              <a:t>” has:</a:t>
            </a:r>
            <a:endParaRPr lang="en-US" dirty="0"/>
          </a:p>
          <a:p>
            <a:pPr lvl="1"/>
            <a:r>
              <a:rPr lang="en-US" dirty="0" smtClean="0"/>
              <a:t>Limited </a:t>
            </a:r>
            <a:r>
              <a:rPr lang="en-US" dirty="0"/>
              <a:t>Power</a:t>
            </a:r>
          </a:p>
          <a:p>
            <a:pPr lvl="1"/>
            <a:r>
              <a:rPr lang="en-US" dirty="0" smtClean="0"/>
              <a:t>Higher </a:t>
            </a:r>
            <a:r>
              <a:rPr lang="en-US" dirty="0"/>
              <a:t>Law</a:t>
            </a:r>
          </a:p>
          <a:p>
            <a:pPr lvl="1"/>
            <a:r>
              <a:rPr lang="en-US" dirty="0" smtClean="0"/>
              <a:t>Constitutional </a:t>
            </a:r>
            <a:r>
              <a:rPr lang="en-US" dirty="0"/>
              <a:t>Stability</a:t>
            </a:r>
          </a:p>
        </p:txBody>
      </p:sp>
    </p:spTree>
    <p:extLst>
      <p:ext uri="{BB962C8B-B14F-4D97-AF65-F5344CB8AC3E}">
        <p14:creationId xmlns:p14="http://schemas.microsoft.com/office/powerpoint/2010/main" val="15231645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1763713" y="228600"/>
            <a:ext cx="6480175" cy="990600"/>
          </a:xfrm>
        </p:spPr>
        <p:txBody>
          <a:bodyPr/>
          <a:lstStyle/>
          <a:p>
            <a:r>
              <a:rPr lang="en-US" sz="3200" b="1" dirty="0" smtClean="0">
                <a:solidFill>
                  <a:srgbClr val="000000"/>
                </a:solidFill>
              </a:rPr>
              <a:t>Requirement 1</a:t>
            </a:r>
            <a:endParaRPr lang="uk-UA" sz="3200" b="1" dirty="0" smtClean="0"/>
          </a:p>
        </p:txBody>
      </p:sp>
      <p:sp>
        <p:nvSpPr>
          <p:cNvPr id="4099" name="Rectangle 3"/>
          <p:cNvSpPr>
            <a:spLocks noGrp="1" noChangeArrowheads="1"/>
          </p:cNvSpPr>
          <p:nvPr>
            <p:ph type="body" idx="1"/>
          </p:nvPr>
        </p:nvSpPr>
        <p:spPr>
          <a:xfrm>
            <a:off x="1816100" y="1677988"/>
            <a:ext cx="6716713" cy="4846637"/>
          </a:xfrm>
        </p:spPr>
        <p:txBody>
          <a:bodyPr/>
          <a:lstStyle/>
          <a:p>
            <a:pPr marL="0" indent="0">
              <a:buNone/>
            </a:pPr>
            <a:r>
              <a:rPr lang="en-US" dirty="0"/>
              <a:t>Explain what citizenship in the world means to you and what you think it takes to be a good world citizen.</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53000" y="285750"/>
            <a:ext cx="914400" cy="93345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06912" y="3276600"/>
            <a:ext cx="3993776" cy="2286000"/>
          </a:xfrm>
          <a:prstGeom prst="rect">
            <a:avLst/>
          </a:prstGeom>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Governments</a:t>
            </a:r>
          </a:p>
        </p:txBody>
      </p:sp>
      <p:sp>
        <p:nvSpPr>
          <p:cNvPr id="3" name="Content Placeholder 2"/>
          <p:cNvSpPr>
            <a:spLocks noGrp="1"/>
          </p:cNvSpPr>
          <p:nvPr>
            <p:ph idx="1"/>
          </p:nvPr>
        </p:nvSpPr>
        <p:spPr/>
        <p:txBody>
          <a:bodyPr/>
          <a:lstStyle/>
          <a:p>
            <a:r>
              <a:rPr lang="en-US" dirty="0"/>
              <a:t>Limited Power</a:t>
            </a:r>
          </a:p>
          <a:p>
            <a:pPr lvl="1"/>
            <a:r>
              <a:rPr lang="en-US" dirty="0" smtClean="0"/>
              <a:t>Rule </a:t>
            </a:r>
            <a:r>
              <a:rPr lang="en-US" dirty="0"/>
              <a:t>of Law applies to </a:t>
            </a:r>
            <a:r>
              <a:rPr lang="en-US" dirty="0" smtClean="0"/>
              <a:t>everyone.</a:t>
            </a:r>
            <a:endParaRPr lang="en-US" dirty="0"/>
          </a:p>
          <a:p>
            <a:pPr lvl="1"/>
            <a:r>
              <a:rPr lang="en-US" dirty="0" smtClean="0"/>
              <a:t>Government </a:t>
            </a:r>
            <a:r>
              <a:rPr lang="en-US" dirty="0"/>
              <a:t>and Officers have limits to </a:t>
            </a:r>
            <a:r>
              <a:rPr lang="en-US" dirty="0" smtClean="0"/>
              <a:t>power:</a:t>
            </a:r>
            <a:endParaRPr lang="en-US" dirty="0"/>
          </a:p>
          <a:p>
            <a:pPr lvl="2"/>
            <a:r>
              <a:rPr lang="en-US" dirty="0" smtClean="0"/>
              <a:t>Separation </a:t>
            </a:r>
            <a:r>
              <a:rPr lang="en-US" dirty="0"/>
              <a:t>of </a:t>
            </a:r>
            <a:r>
              <a:rPr lang="en-US" dirty="0" smtClean="0"/>
              <a:t>powers.</a:t>
            </a:r>
            <a:endParaRPr lang="en-US" dirty="0"/>
          </a:p>
          <a:p>
            <a:pPr lvl="2"/>
            <a:r>
              <a:rPr lang="en-US" dirty="0" smtClean="0"/>
              <a:t>Checks </a:t>
            </a:r>
            <a:r>
              <a:rPr lang="en-US" dirty="0"/>
              <a:t>and </a:t>
            </a:r>
            <a:r>
              <a:rPr lang="en-US" dirty="0" smtClean="0"/>
              <a:t>Balances.</a:t>
            </a:r>
            <a:endParaRPr lang="en-US" dirty="0"/>
          </a:p>
          <a:p>
            <a:pPr lvl="1"/>
            <a:r>
              <a:rPr lang="en-US" dirty="0" smtClean="0"/>
              <a:t>Provision </a:t>
            </a:r>
            <a:r>
              <a:rPr lang="en-US" dirty="0"/>
              <a:t>to remove officers if laws are </a:t>
            </a:r>
            <a:r>
              <a:rPr lang="en-US" dirty="0" smtClean="0"/>
              <a:t>violated.</a:t>
            </a:r>
            <a:endParaRPr lang="en-US" dirty="0"/>
          </a:p>
        </p:txBody>
      </p:sp>
    </p:spTree>
    <p:extLst>
      <p:ext uri="{BB962C8B-B14F-4D97-AF65-F5344CB8AC3E}">
        <p14:creationId xmlns:p14="http://schemas.microsoft.com/office/powerpoint/2010/main" val="366849695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Governments</a:t>
            </a:r>
          </a:p>
        </p:txBody>
      </p:sp>
      <p:sp>
        <p:nvSpPr>
          <p:cNvPr id="3" name="Content Placeholder 2"/>
          <p:cNvSpPr>
            <a:spLocks noGrp="1"/>
          </p:cNvSpPr>
          <p:nvPr>
            <p:ph idx="1"/>
          </p:nvPr>
        </p:nvSpPr>
        <p:spPr/>
        <p:txBody>
          <a:bodyPr/>
          <a:lstStyle/>
          <a:p>
            <a:r>
              <a:rPr lang="en-US" dirty="0"/>
              <a:t>Higher Law</a:t>
            </a:r>
          </a:p>
          <a:p>
            <a:pPr lvl="1"/>
            <a:r>
              <a:rPr lang="en-US" dirty="0" smtClean="0"/>
              <a:t>Constitution </a:t>
            </a:r>
            <a:r>
              <a:rPr lang="en-US" dirty="0"/>
              <a:t>is HIGHEST </a:t>
            </a:r>
            <a:r>
              <a:rPr lang="en-US" dirty="0" smtClean="0"/>
              <a:t>LAW.</a:t>
            </a:r>
            <a:endParaRPr lang="en-US" dirty="0"/>
          </a:p>
          <a:p>
            <a:pPr lvl="1"/>
            <a:r>
              <a:rPr lang="en-US" dirty="0" smtClean="0"/>
              <a:t>Individual </a:t>
            </a:r>
            <a:r>
              <a:rPr lang="en-US" dirty="0"/>
              <a:t>rights are protected from infringements by </a:t>
            </a:r>
            <a:r>
              <a:rPr lang="en-US" dirty="0" smtClean="0"/>
              <a:t>government.</a:t>
            </a:r>
            <a:endParaRPr lang="en-US" dirty="0"/>
          </a:p>
          <a:p>
            <a:pPr lvl="2"/>
            <a:r>
              <a:rPr lang="en-US" dirty="0" smtClean="0"/>
              <a:t>i.e. - Protection </a:t>
            </a:r>
            <a:r>
              <a:rPr lang="en-US" dirty="0"/>
              <a:t>from illegal search and </a:t>
            </a:r>
            <a:r>
              <a:rPr lang="en-US" dirty="0" smtClean="0"/>
              <a:t>seizures.</a:t>
            </a:r>
            <a:endParaRPr lang="en-US" dirty="0"/>
          </a:p>
        </p:txBody>
      </p:sp>
    </p:spTree>
    <p:extLst>
      <p:ext uri="{BB962C8B-B14F-4D97-AF65-F5344CB8AC3E}">
        <p14:creationId xmlns:p14="http://schemas.microsoft.com/office/powerpoint/2010/main" val="288185250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Governments</a:t>
            </a:r>
          </a:p>
        </p:txBody>
      </p:sp>
      <p:sp>
        <p:nvSpPr>
          <p:cNvPr id="3" name="Content Placeholder 2"/>
          <p:cNvSpPr>
            <a:spLocks noGrp="1"/>
          </p:cNvSpPr>
          <p:nvPr>
            <p:ph idx="1"/>
          </p:nvPr>
        </p:nvSpPr>
        <p:spPr/>
        <p:txBody>
          <a:bodyPr/>
          <a:lstStyle/>
          <a:p>
            <a:r>
              <a:rPr lang="en-US" dirty="0"/>
              <a:t>Constitutional Stability</a:t>
            </a:r>
          </a:p>
          <a:p>
            <a:pPr lvl="1"/>
            <a:r>
              <a:rPr lang="en-US" dirty="0" smtClean="0"/>
              <a:t>Constitution </a:t>
            </a:r>
            <a:r>
              <a:rPr lang="en-US" dirty="0"/>
              <a:t>can not be changed without consent of </a:t>
            </a:r>
            <a:r>
              <a:rPr lang="en-US" dirty="0" smtClean="0"/>
              <a:t>citizens.</a:t>
            </a:r>
            <a:endParaRPr lang="en-US" dirty="0"/>
          </a:p>
          <a:p>
            <a:pPr lvl="1"/>
            <a:r>
              <a:rPr lang="en-US" dirty="0" smtClean="0"/>
              <a:t>Must </a:t>
            </a:r>
            <a:r>
              <a:rPr lang="en-US" dirty="0"/>
              <a:t>use well-known established amendment </a:t>
            </a:r>
            <a:r>
              <a:rPr lang="en-US" dirty="0" smtClean="0"/>
              <a:t>procedures.</a:t>
            </a:r>
            <a:endParaRPr lang="en-US" dirty="0"/>
          </a:p>
        </p:txBody>
      </p:sp>
    </p:spTree>
    <p:extLst>
      <p:ext uri="{BB962C8B-B14F-4D97-AF65-F5344CB8AC3E}">
        <p14:creationId xmlns:p14="http://schemas.microsoft.com/office/powerpoint/2010/main" val="99684797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Governments</a:t>
            </a:r>
          </a:p>
        </p:txBody>
      </p:sp>
      <p:sp>
        <p:nvSpPr>
          <p:cNvPr id="3" name="Content Placeholder 2"/>
          <p:cNvSpPr>
            <a:spLocks noGrp="1"/>
          </p:cNvSpPr>
          <p:nvPr>
            <p:ph idx="1"/>
          </p:nvPr>
        </p:nvSpPr>
        <p:spPr/>
        <p:txBody>
          <a:bodyPr/>
          <a:lstStyle/>
          <a:p>
            <a:r>
              <a:rPr lang="en-US" dirty="0"/>
              <a:t>Examples of “Constitutional Governments</a:t>
            </a:r>
            <a:r>
              <a:rPr lang="en-US" dirty="0" smtClean="0"/>
              <a:t>”:</a:t>
            </a:r>
            <a:endParaRPr lang="en-US" dirty="0"/>
          </a:p>
          <a:p>
            <a:pPr lvl="1"/>
            <a:r>
              <a:rPr lang="en-US" dirty="0" smtClean="0"/>
              <a:t>United </a:t>
            </a:r>
            <a:r>
              <a:rPr lang="en-US" dirty="0"/>
              <a:t>States of America</a:t>
            </a:r>
          </a:p>
          <a:p>
            <a:pPr lvl="1"/>
            <a:r>
              <a:rPr lang="en-US" dirty="0" smtClean="0"/>
              <a:t>United </a:t>
            </a:r>
            <a:r>
              <a:rPr lang="en-US" dirty="0"/>
              <a:t>Kingdom</a:t>
            </a:r>
          </a:p>
          <a:p>
            <a:pPr lvl="1"/>
            <a:r>
              <a:rPr lang="en-US" dirty="0" smtClean="0"/>
              <a:t>Taiwan</a:t>
            </a:r>
            <a:endParaRPr lang="en-US" dirty="0"/>
          </a:p>
          <a:p>
            <a:pPr lvl="1"/>
            <a:r>
              <a:rPr lang="en-US" dirty="0" smtClean="0"/>
              <a:t>Japan</a:t>
            </a:r>
          </a:p>
          <a:p>
            <a:pPr lvl="1"/>
            <a:r>
              <a:rPr lang="en-US" dirty="0" smtClean="0"/>
              <a:t>France</a:t>
            </a:r>
            <a:endParaRPr lang="en-US" dirty="0"/>
          </a:p>
        </p:txBody>
      </p:sp>
    </p:spTree>
    <p:extLst>
      <p:ext uri="{BB962C8B-B14F-4D97-AF65-F5344CB8AC3E}">
        <p14:creationId xmlns:p14="http://schemas.microsoft.com/office/powerpoint/2010/main" val="330405078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Governments</a:t>
            </a:r>
          </a:p>
        </p:txBody>
      </p:sp>
      <p:sp>
        <p:nvSpPr>
          <p:cNvPr id="3" name="Content Placeholder 2"/>
          <p:cNvSpPr>
            <a:spLocks noGrp="1"/>
          </p:cNvSpPr>
          <p:nvPr>
            <p:ph idx="1"/>
          </p:nvPr>
        </p:nvSpPr>
        <p:spPr/>
        <p:txBody>
          <a:bodyPr/>
          <a:lstStyle/>
          <a:p>
            <a:r>
              <a:rPr lang="en-US" dirty="0"/>
              <a:t>“</a:t>
            </a:r>
            <a:r>
              <a:rPr lang="en-US" dirty="0" smtClean="0"/>
              <a:t>Nonconstitutional </a:t>
            </a:r>
            <a:r>
              <a:rPr lang="en-US" dirty="0"/>
              <a:t>Government”</a:t>
            </a:r>
          </a:p>
          <a:p>
            <a:pPr lvl="1"/>
            <a:r>
              <a:rPr lang="en-US" dirty="0" smtClean="0"/>
              <a:t>Authoritarian Governments.</a:t>
            </a:r>
            <a:endParaRPr lang="en-US" dirty="0"/>
          </a:p>
          <a:p>
            <a:pPr lvl="2"/>
            <a:r>
              <a:rPr lang="en-US" sz="2000" dirty="0" smtClean="0"/>
              <a:t>Autocratic </a:t>
            </a:r>
            <a:r>
              <a:rPr lang="en-US" sz="2000" dirty="0"/>
              <a:t>leader or oligarchy (ruling group</a:t>
            </a:r>
            <a:r>
              <a:rPr lang="en-US" sz="2000" dirty="0" smtClean="0"/>
              <a:t>).</a:t>
            </a:r>
            <a:endParaRPr lang="en-US" sz="2000" dirty="0"/>
          </a:p>
          <a:p>
            <a:pPr lvl="2"/>
            <a:r>
              <a:rPr lang="en-US" sz="2000" dirty="0" smtClean="0"/>
              <a:t>Unrestrained </a:t>
            </a:r>
            <a:r>
              <a:rPr lang="en-US" sz="2000" dirty="0"/>
              <a:t>power – not bound by </a:t>
            </a:r>
            <a:r>
              <a:rPr lang="en-US" sz="2000" dirty="0" smtClean="0"/>
              <a:t>constitution.</a:t>
            </a:r>
            <a:endParaRPr lang="en-US" sz="2000" dirty="0"/>
          </a:p>
          <a:p>
            <a:pPr lvl="2"/>
            <a:r>
              <a:rPr lang="en-US" sz="2000" dirty="0" smtClean="0"/>
              <a:t>Remains </a:t>
            </a:r>
            <a:r>
              <a:rPr lang="en-US" sz="2000" dirty="0"/>
              <a:t>in control for as long and desires – or </a:t>
            </a:r>
            <a:r>
              <a:rPr lang="en-US" sz="2000" dirty="0" smtClean="0"/>
              <a:t>overthrown.</a:t>
            </a:r>
            <a:endParaRPr lang="en-US" sz="2000" dirty="0"/>
          </a:p>
          <a:p>
            <a:pPr lvl="2"/>
            <a:r>
              <a:rPr lang="en-US" sz="2000" dirty="0" smtClean="0"/>
              <a:t>Often </a:t>
            </a:r>
            <a:r>
              <a:rPr lang="en-US" sz="2000" dirty="0"/>
              <a:t>tyrannical </a:t>
            </a:r>
            <a:r>
              <a:rPr lang="en-US" sz="2000" dirty="0" smtClean="0"/>
              <a:t>rule.</a:t>
            </a:r>
            <a:endParaRPr lang="en-US" sz="2000" dirty="0"/>
          </a:p>
          <a:p>
            <a:pPr lvl="3"/>
            <a:r>
              <a:rPr lang="en-US" sz="1600" dirty="0" smtClean="0"/>
              <a:t>Controls </a:t>
            </a:r>
            <a:r>
              <a:rPr lang="en-US" sz="1600" dirty="0"/>
              <a:t>every aspect of </a:t>
            </a:r>
            <a:r>
              <a:rPr lang="en-US" sz="1600" dirty="0" smtClean="0"/>
              <a:t>life.</a:t>
            </a:r>
            <a:endParaRPr lang="en-US" sz="1600" dirty="0"/>
          </a:p>
          <a:p>
            <a:pPr lvl="3"/>
            <a:r>
              <a:rPr lang="en-US" sz="1600" dirty="0" smtClean="0"/>
              <a:t>Keeps </a:t>
            </a:r>
            <a:r>
              <a:rPr lang="en-US" sz="1600" dirty="0"/>
              <a:t>citizens in </a:t>
            </a:r>
            <a:r>
              <a:rPr lang="en-US" sz="1600" dirty="0" smtClean="0"/>
              <a:t>line.</a:t>
            </a:r>
            <a:endParaRPr lang="en-US" sz="1600" dirty="0"/>
          </a:p>
          <a:p>
            <a:pPr lvl="3"/>
            <a:r>
              <a:rPr lang="en-US" sz="1600" dirty="0" smtClean="0"/>
              <a:t>Very oppressive.</a:t>
            </a:r>
            <a:endParaRPr lang="en-US" sz="1600" dirty="0"/>
          </a:p>
          <a:p>
            <a:pPr lvl="2"/>
            <a:r>
              <a:rPr lang="en-US" sz="2000" dirty="0" smtClean="0"/>
              <a:t>May </a:t>
            </a:r>
            <a:r>
              <a:rPr lang="en-US" sz="2000" dirty="0"/>
              <a:t>be benevolent </a:t>
            </a:r>
            <a:r>
              <a:rPr lang="en-US" sz="2000" dirty="0" smtClean="0"/>
              <a:t>king/dictator.</a:t>
            </a:r>
            <a:endParaRPr lang="en-US" sz="2000" dirty="0"/>
          </a:p>
        </p:txBody>
      </p:sp>
    </p:spTree>
    <p:extLst>
      <p:ext uri="{BB962C8B-B14F-4D97-AF65-F5344CB8AC3E}">
        <p14:creationId xmlns:p14="http://schemas.microsoft.com/office/powerpoint/2010/main" val="178030836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Governments</a:t>
            </a:r>
          </a:p>
        </p:txBody>
      </p:sp>
      <p:sp>
        <p:nvSpPr>
          <p:cNvPr id="3" name="Content Placeholder 2"/>
          <p:cNvSpPr>
            <a:spLocks noGrp="1"/>
          </p:cNvSpPr>
          <p:nvPr>
            <p:ph idx="1"/>
          </p:nvPr>
        </p:nvSpPr>
        <p:spPr/>
        <p:txBody>
          <a:bodyPr/>
          <a:lstStyle/>
          <a:p>
            <a:r>
              <a:rPr lang="en-US" dirty="0"/>
              <a:t>Types of </a:t>
            </a:r>
            <a:r>
              <a:rPr lang="en-US" dirty="0" smtClean="0"/>
              <a:t>Rule:</a:t>
            </a:r>
            <a:endParaRPr lang="en-US" dirty="0"/>
          </a:p>
          <a:p>
            <a:pPr lvl="1"/>
            <a:r>
              <a:rPr lang="en-US" dirty="0"/>
              <a:t>Rule can be through inheritance, revolution, election, merit, </a:t>
            </a:r>
            <a:r>
              <a:rPr lang="en-US" dirty="0" smtClean="0"/>
              <a:t>wealth.</a:t>
            </a:r>
            <a:endParaRPr lang="en-US" dirty="0"/>
          </a:p>
          <a:p>
            <a:pPr lvl="2"/>
            <a:r>
              <a:rPr lang="en-US" sz="2000" b="1" dirty="0" smtClean="0"/>
              <a:t>Autocracy</a:t>
            </a:r>
            <a:r>
              <a:rPr lang="en-US" sz="2000" dirty="0" smtClean="0"/>
              <a:t> - </a:t>
            </a:r>
            <a:r>
              <a:rPr lang="en-US" sz="2000" dirty="0"/>
              <a:t>Rule by </a:t>
            </a:r>
            <a:r>
              <a:rPr lang="en-US" sz="2000" dirty="0" smtClean="0"/>
              <a:t>One.</a:t>
            </a:r>
            <a:endParaRPr lang="en-US" sz="2000" dirty="0"/>
          </a:p>
          <a:p>
            <a:pPr lvl="2"/>
            <a:r>
              <a:rPr lang="en-US" sz="2000" b="1" dirty="0" smtClean="0"/>
              <a:t>Oligarchy</a:t>
            </a:r>
            <a:r>
              <a:rPr lang="en-US" sz="2000" dirty="0" smtClean="0"/>
              <a:t> - </a:t>
            </a:r>
            <a:r>
              <a:rPr lang="en-US" sz="2000" dirty="0"/>
              <a:t>Rule by </a:t>
            </a:r>
            <a:r>
              <a:rPr lang="en-US" sz="2000" dirty="0" smtClean="0"/>
              <a:t>Few.</a:t>
            </a:r>
            <a:endParaRPr lang="en-US" sz="2000" dirty="0"/>
          </a:p>
          <a:p>
            <a:pPr lvl="2"/>
            <a:r>
              <a:rPr lang="en-US" sz="2000" b="1" dirty="0" smtClean="0"/>
              <a:t>Democracy</a:t>
            </a:r>
            <a:r>
              <a:rPr lang="en-US" sz="2000" dirty="0" smtClean="0"/>
              <a:t> - </a:t>
            </a:r>
            <a:r>
              <a:rPr lang="en-US" sz="2000" dirty="0"/>
              <a:t>Rule by </a:t>
            </a:r>
            <a:r>
              <a:rPr lang="en-US" sz="2000" dirty="0" smtClean="0"/>
              <a:t>Many.</a:t>
            </a:r>
            <a:endParaRPr lang="en-US" sz="2000" dirty="0"/>
          </a:p>
          <a:p>
            <a:pPr lvl="2"/>
            <a:r>
              <a:rPr lang="en-US" sz="2000" b="1" dirty="0" smtClean="0"/>
              <a:t>Republic</a:t>
            </a:r>
            <a:r>
              <a:rPr lang="en-US" sz="2000" dirty="0" smtClean="0"/>
              <a:t> - </a:t>
            </a:r>
            <a:r>
              <a:rPr lang="en-US" sz="2000" dirty="0"/>
              <a:t>Rule by </a:t>
            </a:r>
            <a:r>
              <a:rPr lang="en-US" sz="2000" dirty="0" smtClean="0"/>
              <a:t>Representation.</a:t>
            </a:r>
            <a:endParaRPr lang="en-US" sz="2000" dirty="0"/>
          </a:p>
          <a:p>
            <a:pPr lvl="2"/>
            <a:r>
              <a:rPr lang="en-US" sz="2000" b="1" dirty="0" smtClean="0"/>
              <a:t>Anarchy</a:t>
            </a:r>
            <a:r>
              <a:rPr lang="en-US" sz="2000" dirty="0" smtClean="0"/>
              <a:t> - </a:t>
            </a:r>
            <a:r>
              <a:rPr lang="en-US" sz="2000" dirty="0"/>
              <a:t>Rule by </a:t>
            </a:r>
            <a:r>
              <a:rPr lang="en-US" sz="2000" dirty="0" smtClean="0"/>
              <a:t>None.</a:t>
            </a:r>
            <a:endParaRPr lang="en-US" sz="2000" dirty="0"/>
          </a:p>
        </p:txBody>
      </p:sp>
    </p:spTree>
    <p:extLst>
      <p:ext uri="{BB962C8B-B14F-4D97-AF65-F5344CB8AC3E}">
        <p14:creationId xmlns:p14="http://schemas.microsoft.com/office/powerpoint/2010/main" val="274690065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Governments</a:t>
            </a:r>
          </a:p>
        </p:txBody>
      </p:sp>
      <p:sp>
        <p:nvSpPr>
          <p:cNvPr id="3" name="Content Placeholder 2"/>
          <p:cNvSpPr>
            <a:spLocks noGrp="1"/>
          </p:cNvSpPr>
          <p:nvPr>
            <p:ph sz="half" idx="1"/>
          </p:nvPr>
        </p:nvSpPr>
        <p:spPr>
          <a:xfrm>
            <a:off x="1624012" y="1268413"/>
            <a:ext cx="3938587" cy="5040312"/>
          </a:xfrm>
        </p:spPr>
        <p:txBody>
          <a:bodyPr/>
          <a:lstStyle/>
          <a:p>
            <a:r>
              <a:rPr lang="en-US" sz="2400" dirty="0" smtClean="0"/>
              <a:t>Types of Rule:</a:t>
            </a:r>
          </a:p>
          <a:p>
            <a:pPr lvl="1"/>
            <a:r>
              <a:rPr lang="en-US" sz="2000" dirty="0" smtClean="0"/>
              <a:t>Autocracy </a:t>
            </a:r>
            <a:r>
              <a:rPr lang="en-US" sz="2000" dirty="0"/>
              <a:t>– Rule by One</a:t>
            </a:r>
          </a:p>
          <a:p>
            <a:pPr lvl="2"/>
            <a:r>
              <a:rPr lang="en-US" sz="1600" dirty="0" smtClean="0"/>
              <a:t>Monarch – Salman </a:t>
            </a:r>
            <a:r>
              <a:rPr lang="en-US" sz="1600" dirty="0"/>
              <a:t>bin </a:t>
            </a:r>
            <a:r>
              <a:rPr lang="en-US" sz="1600" dirty="0" err="1"/>
              <a:t>Abdulaziz</a:t>
            </a:r>
            <a:r>
              <a:rPr lang="en-US" sz="1600" dirty="0"/>
              <a:t> Al Saud (Saudi Arabia)</a:t>
            </a:r>
          </a:p>
          <a:p>
            <a:pPr lvl="2"/>
            <a:r>
              <a:rPr lang="en-US" sz="1600" dirty="0" smtClean="0"/>
              <a:t>Dictator – Kim </a:t>
            </a:r>
            <a:r>
              <a:rPr lang="en-US" sz="1600" dirty="0"/>
              <a:t>Jong-un (North Korea)</a:t>
            </a:r>
          </a:p>
          <a:p>
            <a:pPr lvl="2"/>
            <a:r>
              <a:rPr lang="en-US" sz="1600" dirty="0" smtClean="0"/>
              <a:t>Military </a:t>
            </a:r>
            <a:r>
              <a:rPr lang="en-US" sz="1600" dirty="0"/>
              <a:t>Leader </a:t>
            </a:r>
            <a:r>
              <a:rPr lang="en-US" sz="1600" dirty="0" smtClean="0"/>
              <a:t>– </a:t>
            </a:r>
            <a:r>
              <a:rPr lang="en-US" sz="1600" dirty="0" err="1" smtClean="0"/>
              <a:t>Prayut</a:t>
            </a:r>
            <a:r>
              <a:rPr lang="en-US" sz="1600" dirty="0" smtClean="0"/>
              <a:t> </a:t>
            </a:r>
            <a:r>
              <a:rPr lang="en-US" sz="1600" dirty="0"/>
              <a:t>Chan-o-cha (Thailand) till 2014-2019</a:t>
            </a:r>
          </a:p>
          <a:p>
            <a:pPr lvl="2"/>
            <a:r>
              <a:rPr lang="en-US" sz="1600" dirty="0" smtClean="0"/>
              <a:t>Religious </a:t>
            </a:r>
            <a:r>
              <a:rPr lang="en-US" sz="1600" dirty="0"/>
              <a:t>Leader </a:t>
            </a:r>
            <a:r>
              <a:rPr lang="en-US" sz="1600" dirty="0" smtClean="0"/>
              <a:t>– Tenzin </a:t>
            </a:r>
            <a:r>
              <a:rPr lang="en-US" sz="1600" dirty="0" err="1"/>
              <a:t>Gyatso</a:t>
            </a:r>
            <a:r>
              <a:rPr lang="en-US" sz="1600" dirty="0"/>
              <a:t> (Tibet) 1937-1950</a:t>
            </a:r>
          </a:p>
        </p:txBody>
      </p:sp>
      <p:pic>
        <p:nvPicPr>
          <p:cNvPr id="5" name="Content Placeholder 4"/>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5738283" y="1268413"/>
            <a:ext cx="3097213" cy="4305367"/>
          </a:xfrm>
        </p:spPr>
      </p:pic>
      <p:sp>
        <p:nvSpPr>
          <p:cNvPr id="6" name="Rectangle 5"/>
          <p:cNvSpPr/>
          <p:nvPr/>
        </p:nvSpPr>
        <p:spPr>
          <a:xfrm>
            <a:off x="5738283" y="5638800"/>
            <a:ext cx="3097213" cy="369332"/>
          </a:xfrm>
          <a:prstGeom prst="rect">
            <a:avLst/>
          </a:prstGeom>
        </p:spPr>
        <p:txBody>
          <a:bodyPr wrap="square">
            <a:spAutoFit/>
          </a:bodyPr>
          <a:lstStyle/>
          <a:p>
            <a:pPr algn="ctr"/>
            <a:r>
              <a:rPr lang="en-US" dirty="0"/>
              <a:t>Kim Jong-un (North Korea)</a:t>
            </a:r>
          </a:p>
        </p:txBody>
      </p:sp>
    </p:spTree>
    <p:extLst>
      <p:ext uri="{BB962C8B-B14F-4D97-AF65-F5344CB8AC3E}">
        <p14:creationId xmlns:p14="http://schemas.microsoft.com/office/powerpoint/2010/main" val="238621779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Governments</a:t>
            </a:r>
          </a:p>
        </p:txBody>
      </p:sp>
      <p:sp>
        <p:nvSpPr>
          <p:cNvPr id="3" name="Content Placeholder 2"/>
          <p:cNvSpPr>
            <a:spLocks noGrp="1"/>
          </p:cNvSpPr>
          <p:nvPr>
            <p:ph sz="half" idx="1"/>
          </p:nvPr>
        </p:nvSpPr>
        <p:spPr>
          <a:xfrm>
            <a:off x="1624013" y="1268413"/>
            <a:ext cx="3709988" cy="5040312"/>
          </a:xfrm>
        </p:spPr>
        <p:txBody>
          <a:bodyPr/>
          <a:lstStyle/>
          <a:p>
            <a:r>
              <a:rPr lang="en-US" sz="2400" dirty="0"/>
              <a:t>Types of </a:t>
            </a:r>
            <a:r>
              <a:rPr lang="en-US" sz="2400" dirty="0" smtClean="0"/>
              <a:t>Rule:</a:t>
            </a:r>
            <a:endParaRPr lang="en-US" sz="2400" dirty="0"/>
          </a:p>
          <a:p>
            <a:pPr lvl="1"/>
            <a:r>
              <a:rPr lang="en-US" sz="2000" dirty="0" smtClean="0"/>
              <a:t>Oligarchy </a:t>
            </a:r>
            <a:r>
              <a:rPr lang="en-US" sz="2000" dirty="0"/>
              <a:t>– Rule by </a:t>
            </a:r>
            <a:r>
              <a:rPr lang="en-US" sz="2000" dirty="0" smtClean="0"/>
              <a:t>Few.</a:t>
            </a:r>
            <a:endParaRPr lang="en-US" sz="2000" dirty="0"/>
          </a:p>
          <a:p>
            <a:pPr lvl="2"/>
            <a:r>
              <a:rPr lang="en-US" sz="1600" dirty="0" smtClean="0"/>
              <a:t>Single </a:t>
            </a:r>
            <a:r>
              <a:rPr lang="en-US" sz="1600" dirty="0"/>
              <a:t>Political Party – China </a:t>
            </a:r>
            <a:r>
              <a:rPr lang="en-US" sz="1600" dirty="0" smtClean="0"/>
              <a:t>1949-.</a:t>
            </a:r>
            <a:endParaRPr lang="en-US" sz="1600" dirty="0"/>
          </a:p>
          <a:p>
            <a:pPr lvl="2"/>
            <a:r>
              <a:rPr lang="en-US" sz="1600" dirty="0" smtClean="0"/>
              <a:t>Military </a:t>
            </a:r>
            <a:r>
              <a:rPr lang="en-US" sz="1600" dirty="0"/>
              <a:t>Group (Junta) – Chili </a:t>
            </a:r>
            <a:r>
              <a:rPr lang="en-US" sz="1600" dirty="0" smtClean="0"/>
              <a:t>1973-1990.</a:t>
            </a:r>
            <a:endParaRPr lang="en-US" sz="1600" dirty="0"/>
          </a:p>
          <a:p>
            <a:pPr lvl="2"/>
            <a:r>
              <a:rPr lang="en-US" sz="1600" dirty="0" smtClean="0"/>
              <a:t>Religious </a:t>
            </a:r>
            <a:r>
              <a:rPr lang="en-US" sz="1600" dirty="0"/>
              <a:t>Elite </a:t>
            </a:r>
            <a:r>
              <a:rPr lang="en-US" sz="1600" dirty="0" smtClean="0"/>
              <a:t>(Ayatollah) </a:t>
            </a:r>
            <a:r>
              <a:rPr lang="en-US" sz="1600" dirty="0"/>
              <a:t>– Iran </a:t>
            </a:r>
            <a:r>
              <a:rPr lang="en-US" sz="1600" dirty="0" smtClean="0"/>
              <a:t>1979-.</a:t>
            </a:r>
            <a:endParaRPr lang="en-US" sz="1600" dirty="0"/>
          </a:p>
          <a:p>
            <a:pPr lvl="2"/>
            <a:r>
              <a:rPr lang="en-US" sz="1600" dirty="0" smtClean="0"/>
              <a:t>Ethnic </a:t>
            </a:r>
            <a:r>
              <a:rPr lang="en-US" sz="1600" dirty="0"/>
              <a:t>Minority - Rhodesia </a:t>
            </a:r>
            <a:r>
              <a:rPr lang="en-US" sz="1600" dirty="0" smtClean="0"/>
              <a:t>1965-1979.</a:t>
            </a:r>
            <a:endParaRPr lang="en-US" sz="800" dirty="0"/>
          </a:p>
        </p:txBody>
      </p:sp>
      <p:sp>
        <p:nvSpPr>
          <p:cNvPr id="6" name="Rectangle 5"/>
          <p:cNvSpPr/>
          <p:nvPr/>
        </p:nvSpPr>
        <p:spPr>
          <a:xfrm>
            <a:off x="5791200" y="5638800"/>
            <a:ext cx="2794000" cy="369332"/>
          </a:xfrm>
          <a:prstGeom prst="rect">
            <a:avLst/>
          </a:prstGeom>
        </p:spPr>
        <p:txBody>
          <a:bodyPr wrap="square">
            <a:spAutoFit/>
          </a:bodyPr>
          <a:lstStyle/>
          <a:p>
            <a:pPr algn="ctr"/>
            <a:r>
              <a:rPr lang="en-US" dirty="0" smtClean="0"/>
              <a:t>Ayatollah Ali </a:t>
            </a:r>
            <a:r>
              <a:rPr lang="en-US" dirty="0"/>
              <a:t>Khamenei</a:t>
            </a:r>
          </a:p>
        </p:txBody>
      </p:sp>
      <p:pic>
        <p:nvPicPr>
          <p:cNvPr id="7" name="Content Placeholder 6"/>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5791200" y="1268413"/>
            <a:ext cx="2794000" cy="4191000"/>
          </a:xfrm>
        </p:spPr>
      </p:pic>
    </p:spTree>
    <p:extLst>
      <p:ext uri="{BB962C8B-B14F-4D97-AF65-F5344CB8AC3E}">
        <p14:creationId xmlns:p14="http://schemas.microsoft.com/office/powerpoint/2010/main" val="144445099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Governments</a:t>
            </a:r>
          </a:p>
        </p:txBody>
      </p:sp>
      <p:sp>
        <p:nvSpPr>
          <p:cNvPr id="3" name="Content Placeholder 2"/>
          <p:cNvSpPr>
            <a:spLocks noGrp="1"/>
          </p:cNvSpPr>
          <p:nvPr>
            <p:ph sz="half" idx="1"/>
          </p:nvPr>
        </p:nvSpPr>
        <p:spPr>
          <a:xfrm>
            <a:off x="1624012" y="1268413"/>
            <a:ext cx="3938587" cy="5040312"/>
          </a:xfrm>
        </p:spPr>
        <p:txBody>
          <a:bodyPr/>
          <a:lstStyle/>
          <a:p>
            <a:r>
              <a:rPr lang="en-US" sz="2400" dirty="0" smtClean="0"/>
              <a:t>Types of Rule:</a:t>
            </a:r>
          </a:p>
          <a:p>
            <a:pPr lvl="1"/>
            <a:r>
              <a:rPr lang="en-US" sz="2000" dirty="0"/>
              <a:t>Representative Democracy – Rule by </a:t>
            </a:r>
            <a:r>
              <a:rPr lang="en-US" sz="2000" dirty="0" smtClean="0"/>
              <a:t>Representation.</a:t>
            </a:r>
            <a:endParaRPr lang="en-US" sz="2000" dirty="0"/>
          </a:p>
          <a:p>
            <a:pPr lvl="2"/>
            <a:r>
              <a:rPr lang="en-US" sz="1600" b="0" dirty="0" smtClean="0"/>
              <a:t>Roman </a:t>
            </a:r>
            <a:r>
              <a:rPr lang="en-US" sz="1600" b="0" dirty="0"/>
              <a:t>Republic 509 BC to 27 </a:t>
            </a:r>
            <a:r>
              <a:rPr lang="en-US" sz="1600" b="0" dirty="0" smtClean="0"/>
              <a:t>BC.</a:t>
            </a:r>
            <a:endParaRPr lang="en-US" sz="1600" b="0" dirty="0"/>
          </a:p>
          <a:p>
            <a:pPr lvl="3"/>
            <a:r>
              <a:rPr lang="en-US" sz="1600" b="0" dirty="0" smtClean="0"/>
              <a:t>All </a:t>
            </a:r>
            <a:r>
              <a:rPr lang="en-US" sz="1600" b="0" dirty="0"/>
              <a:t>free citizens share power to elect magistrates and pass </a:t>
            </a:r>
            <a:r>
              <a:rPr lang="en-US" sz="1600" b="0" dirty="0" smtClean="0"/>
              <a:t>laws.</a:t>
            </a:r>
            <a:endParaRPr lang="en-US" sz="1600" b="0" dirty="0"/>
          </a:p>
          <a:p>
            <a:pPr lvl="2"/>
            <a:r>
              <a:rPr lang="en-US" sz="1600" b="0" dirty="0" smtClean="0"/>
              <a:t>US</a:t>
            </a:r>
            <a:endParaRPr lang="en-US" sz="1600" b="0" dirty="0"/>
          </a:p>
          <a:p>
            <a:pPr lvl="3"/>
            <a:r>
              <a:rPr lang="en-US" sz="1600" b="0" dirty="0" smtClean="0"/>
              <a:t>Federal republic.</a:t>
            </a:r>
            <a:endParaRPr lang="en-US" sz="1600" b="0" dirty="0"/>
          </a:p>
          <a:p>
            <a:pPr lvl="3"/>
            <a:r>
              <a:rPr lang="en-US" sz="1600" b="0" dirty="0" smtClean="0"/>
              <a:t>Elected officials.</a:t>
            </a:r>
            <a:endParaRPr lang="en-US" sz="1600" b="0" dirty="0"/>
          </a:p>
        </p:txBody>
      </p:sp>
      <p:sp>
        <p:nvSpPr>
          <p:cNvPr id="6" name="Rectangle 5"/>
          <p:cNvSpPr/>
          <p:nvPr/>
        </p:nvSpPr>
        <p:spPr>
          <a:xfrm>
            <a:off x="5557461" y="3603903"/>
            <a:ext cx="3397450" cy="369332"/>
          </a:xfrm>
          <a:prstGeom prst="rect">
            <a:avLst/>
          </a:prstGeom>
        </p:spPr>
        <p:txBody>
          <a:bodyPr wrap="square">
            <a:spAutoFit/>
          </a:bodyPr>
          <a:lstStyle/>
          <a:p>
            <a:pPr algn="ctr"/>
            <a:r>
              <a:rPr lang="en-US" dirty="0" smtClean="0"/>
              <a:t>U.S. Congress</a:t>
            </a:r>
            <a:endParaRPr lang="en-US" dirty="0"/>
          </a:p>
        </p:txBody>
      </p:sp>
      <p:pic>
        <p:nvPicPr>
          <p:cNvPr id="11" name="Content Placeholder 10"/>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5557461" y="1268413"/>
            <a:ext cx="3397450" cy="2262701"/>
          </a:xfrm>
        </p:spPr>
      </p:pic>
    </p:spTree>
    <p:extLst>
      <p:ext uri="{BB962C8B-B14F-4D97-AF65-F5344CB8AC3E}">
        <p14:creationId xmlns:p14="http://schemas.microsoft.com/office/powerpoint/2010/main" val="244213307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Governments</a:t>
            </a:r>
          </a:p>
        </p:txBody>
      </p:sp>
      <p:sp>
        <p:nvSpPr>
          <p:cNvPr id="3" name="Content Placeholder 2"/>
          <p:cNvSpPr>
            <a:spLocks noGrp="1"/>
          </p:cNvSpPr>
          <p:nvPr>
            <p:ph sz="half" idx="1"/>
          </p:nvPr>
        </p:nvSpPr>
        <p:spPr>
          <a:xfrm>
            <a:off x="1624012" y="1268413"/>
            <a:ext cx="3938587" cy="5040312"/>
          </a:xfrm>
        </p:spPr>
        <p:txBody>
          <a:bodyPr/>
          <a:lstStyle/>
          <a:p>
            <a:r>
              <a:rPr lang="en-US" sz="2400" dirty="0" smtClean="0"/>
              <a:t>Types of Rule:</a:t>
            </a:r>
          </a:p>
          <a:p>
            <a:pPr lvl="1"/>
            <a:r>
              <a:rPr lang="en-US" sz="2000" dirty="0"/>
              <a:t>Anarchy – Rule by </a:t>
            </a:r>
            <a:r>
              <a:rPr lang="en-US" sz="2000" dirty="0" smtClean="0"/>
              <a:t>None.</a:t>
            </a:r>
            <a:endParaRPr lang="en-US" sz="2000" dirty="0"/>
          </a:p>
          <a:p>
            <a:pPr lvl="2"/>
            <a:r>
              <a:rPr lang="en-US" sz="1600" b="0" dirty="0" smtClean="0"/>
              <a:t>Self governance.</a:t>
            </a:r>
            <a:endParaRPr lang="en-US" sz="1600" b="0" dirty="0"/>
          </a:p>
          <a:p>
            <a:pPr lvl="2"/>
            <a:r>
              <a:rPr lang="en-US" sz="1600" b="0" dirty="0" smtClean="0"/>
              <a:t>Individuals </a:t>
            </a:r>
            <a:r>
              <a:rPr lang="en-US" sz="1600" b="0" dirty="0"/>
              <a:t>able to live free from governmental </a:t>
            </a:r>
            <a:r>
              <a:rPr lang="en-US" sz="1600" b="0" dirty="0" smtClean="0"/>
              <a:t>constraints.</a:t>
            </a:r>
            <a:endParaRPr lang="en-US" sz="1600" b="0" dirty="0"/>
          </a:p>
          <a:p>
            <a:pPr lvl="2"/>
            <a:r>
              <a:rPr lang="en-US" sz="1600" b="0" dirty="0" smtClean="0"/>
              <a:t>Significant </a:t>
            </a:r>
            <a:r>
              <a:rPr lang="en-US" sz="1600" b="0" dirty="0"/>
              <a:t>security </a:t>
            </a:r>
            <a:r>
              <a:rPr lang="en-US" sz="1600" b="0" dirty="0" smtClean="0"/>
              <a:t>concerns.</a:t>
            </a:r>
            <a:endParaRPr lang="en-US" sz="1600" b="0" dirty="0"/>
          </a:p>
          <a:p>
            <a:pPr lvl="2"/>
            <a:r>
              <a:rPr lang="en-US" sz="1600" b="0" dirty="0" smtClean="0"/>
              <a:t>Somalia </a:t>
            </a:r>
            <a:r>
              <a:rPr lang="en-US" sz="1600" b="0" dirty="0"/>
              <a:t>1991 to </a:t>
            </a:r>
            <a:r>
              <a:rPr lang="en-US" sz="1600" b="0" dirty="0" smtClean="0"/>
              <a:t>2006.</a:t>
            </a:r>
            <a:endParaRPr lang="en-US" sz="1600" b="0" dirty="0"/>
          </a:p>
        </p:txBody>
      </p:sp>
      <p:sp>
        <p:nvSpPr>
          <p:cNvPr id="6" name="Rectangle 5"/>
          <p:cNvSpPr/>
          <p:nvPr/>
        </p:nvSpPr>
        <p:spPr>
          <a:xfrm>
            <a:off x="5591998" y="3797036"/>
            <a:ext cx="3412301" cy="369332"/>
          </a:xfrm>
          <a:prstGeom prst="rect">
            <a:avLst/>
          </a:prstGeom>
        </p:spPr>
        <p:txBody>
          <a:bodyPr wrap="square">
            <a:spAutoFit/>
          </a:bodyPr>
          <a:lstStyle/>
          <a:p>
            <a:pPr algn="ctr"/>
            <a:r>
              <a:rPr lang="en-US" dirty="0" smtClean="0"/>
              <a:t>Somalia Anarchy</a:t>
            </a:r>
            <a:endParaRPr lang="en-US" dirty="0"/>
          </a:p>
        </p:txBody>
      </p:sp>
      <p:pic>
        <p:nvPicPr>
          <p:cNvPr id="8" name="Content Placeholder 7"/>
          <p:cNvPicPr>
            <a:picLocks noGrp="1" noChangeAspect="1"/>
          </p:cNvPicPr>
          <p:nvPr>
            <p:ph sz="half" idx="2"/>
          </p:nvPr>
        </p:nvPicPr>
        <p:blipFill>
          <a:blip r:embed="rId2"/>
          <a:stretch>
            <a:fillRect/>
          </a:stretch>
        </p:blipFill>
        <p:spPr>
          <a:xfrm>
            <a:off x="5591998" y="1268413"/>
            <a:ext cx="3412301" cy="2465387"/>
          </a:xfrm>
          <a:prstGeom prst="rect">
            <a:avLst/>
          </a:prstGeom>
        </p:spPr>
      </p:pic>
    </p:spTree>
    <p:extLst>
      <p:ext uri="{BB962C8B-B14F-4D97-AF65-F5344CB8AC3E}">
        <p14:creationId xmlns:p14="http://schemas.microsoft.com/office/powerpoint/2010/main" val="34398468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Citizenship in the World</a:t>
            </a:r>
            <a:endParaRPr lang="en-US" dirty="0"/>
          </a:p>
        </p:txBody>
      </p:sp>
      <p:sp>
        <p:nvSpPr>
          <p:cNvPr id="3" name="Content Placeholder 2"/>
          <p:cNvSpPr>
            <a:spLocks noGrp="1"/>
          </p:cNvSpPr>
          <p:nvPr>
            <p:ph idx="1"/>
          </p:nvPr>
        </p:nvSpPr>
        <p:spPr>
          <a:xfrm>
            <a:off x="1620520" y="1066800"/>
            <a:ext cx="7340600" cy="3124200"/>
          </a:xfrm>
        </p:spPr>
        <p:txBody>
          <a:bodyPr/>
          <a:lstStyle/>
          <a:p>
            <a:r>
              <a:rPr lang="en-US" dirty="0"/>
              <a:t>What is Citizenship in the World</a:t>
            </a:r>
          </a:p>
          <a:p>
            <a:pPr lvl="1"/>
            <a:r>
              <a:rPr lang="en-US" b="0" dirty="0" smtClean="0"/>
              <a:t>What </a:t>
            </a:r>
            <a:r>
              <a:rPr lang="en-US" b="0" dirty="0"/>
              <a:t>does this even have to do with Scouting?</a:t>
            </a:r>
          </a:p>
          <a:p>
            <a:pPr lvl="2"/>
            <a:r>
              <a:rPr lang="en-US" sz="2000" b="0" dirty="0" smtClean="0"/>
              <a:t>We </a:t>
            </a:r>
            <a:r>
              <a:rPr lang="en-US" sz="2000" b="0" dirty="0"/>
              <a:t>all live in and share the same </a:t>
            </a:r>
            <a:r>
              <a:rPr lang="en-US" sz="2000" b="0" dirty="0" smtClean="0"/>
              <a:t>world.</a:t>
            </a:r>
            <a:endParaRPr lang="en-US" sz="2000" b="0" dirty="0"/>
          </a:p>
          <a:p>
            <a:pPr lvl="2"/>
            <a:r>
              <a:rPr lang="en-US" sz="2000" b="0" dirty="0" smtClean="0"/>
              <a:t>There </a:t>
            </a:r>
            <a:r>
              <a:rPr lang="en-US" sz="2000" b="0" dirty="0"/>
              <a:t>are more than </a:t>
            </a:r>
            <a:r>
              <a:rPr lang="en-US" sz="2000" b="0" dirty="0" smtClean="0"/>
              <a:t>8 </a:t>
            </a:r>
            <a:r>
              <a:rPr lang="en-US" sz="2000" b="0" dirty="0"/>
              <a:t>billion of use sharing this </a:t>
            </a:r>
            <a:r>
              <a:rPr lang="en-US" sz="2000" b="0" dirty="0" smtClean="0"/>
              <a:t>space.</a:t>
            </a:r>
            <a:endParaRPr lang="en-US" sz="2000" b="0" dirty="0"/>
          </a:p>
          <a:p>
            <a:pPr lvl="2"/>
            <a:r>
              <a:rPr lang="en-US" sz="2000" b="0" dirty="0" smtClean="0"/>
              <a:t>Our </a:t>
            </a:r>
            <a:r>
              <a:rPr lang="en-US" sz="2000" b="0" dirty="0"/>
              <a:t>part of the world may be different that other </a:t>
            </a:r>
            <a:r>
              <a:rPr lang="en-US" sz="2000" b="0" dirty="0" smtClean="0"/>
              <a:t>parts.</a:t>
            </a:r>
            <a:endParaRPr lang="en-US" sz="2000" b="0" dirty="0"/>
          </a:p>
          <a:p>
            <a:pPr lvl="2"/>
            <a:r>
              <a:rPr lang="en-US" sz="2000" b="0" dirty="0" smtClean="0"/>
              <a:t>But </a:t>
            </a:r>
            <a:r>
              <a:rPr lang="en-US" sz="2000" b="0" dirty="0"/>
              <a:t>most of us share the same goals in </a:t>
            </a:r>
            <a:r>
              <a:rPr lang="en-US" sz="2000" b="0" dirty="0" smtClean="0"/>
              <a:t>life.</a:t>
            </a:r>
            <a:endParaRPr lang="en-US" sz="2000" b="0" dirty="0"/>
          </a:p>
        </p:txBody>
      </p:sp>
      <p:pic>
        <p:nvPicPr>
          <p:cNvPr id="5" name="Picture 4"/>
          <p:cNvPicPr>
            <a:picLocks noChangeAspect="1"/>
          </p:cNvPicPr>
          <p:nvPr/>
        </p:nvPicPr>
        <p:blipFill>
          <a:blip r:embed="rId2"/>
          <a:stretch>
            <a:fillRect/>
          </a:stretch>
        </p:blipFill>
        <p:spPr>
          <a:xfrm>
            <a:off x="3211036" y="4114800"/>
            <a:ext cx="4015740" cy="2590800"/>
          </a:xfrm>
          <a:prstGeom prst="rect">
            <a:avLst/>
          </a:prstGeom>
        </p:spPr>
      </p:pic>
    </p:spTree>
    <p:extLst>
      <p:ext uri="{BB962C8B-B14F-4D97-AF65-F5344CB8AC3E}">
        <p14:creationId xmlns:p14="http://schemas.microsoft.com/office/powerpoint/2010/main" val="40528083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Governments</a:t>
            </a:r>
          </a:p>
        </p:txBody>
      </p:sp>
      <p:sp>
        <p:nvSpPr>
          <p:cNvPr id="3" name="Content Placeholder 2"/>
          <p:cNvSpPr>
            <a:spLocks noGrp="1"/>
          </p:cNvSpPr>
          <p:nvPr>
            <p:ph idx="1"/>
          </p:nvPr>
        </p:nvSpPr>
        <p:spPr/>
        <p:txBody>
          <a:bodyPr/>
          <a:lstStyle/>
          <a:p>
            <a:r>
              <a:rPr lang="en-US" dirty="0"/>
              <a:t>Government </a:t>
            </a:r>
            <a:r>
              <a:rPr lang="en-US" dirty="0" smtClean="0"/>
              <a:t>Types:</a:t>
            </a:r>
            <a:endParaRPr lang="en-US" dirty="0"/>
          </a:p>
          <a:p>
            <a:pPr lvl="1"/>
            <a:r>
              <a:rPr lang="en-US" dirty="0" smtClean="0"/>
              <a:t>Presidential Republic</a:t>
            </a:r>
            <a:endParaRPr lang="en-US" dirty="0"/>
          </a:p>
          <a:p>
            <a:pPr lvl="2"/>
            <a:r>
              <a:rPr lang="en-US" sz="2000" dirty="0" smtClean="0"/>
              <a:t>Head </a:t>
            </a:r>
            <a:r>
              <a:rPr lang="en-US" sz="2000" dirty="0"/>
              <a:t>of state is </a:t>
            </a:r>
            <a:r>
              <a:rPr lang="en-US" sz="2000" dirty="0" smtClean="0"/>
              <a:t>executive.</a:t>
            </a:r>
            <a:endParaRPr lang="en-US" sz="2000" dirty="0"/>
          </a:p>
          <a:p>
            <a:pPr lvl="2"/>
            <a:r>
              <a:rPr lang="en-US" sz="2000" dirty="0" smtClean="0"/>
              <a:t>Presidency </a:t>
            </a:r>
            <a:r>
              <a:rPr lang="en-US" sz="2000" dirty="0"/>
              <a:t>is independent of </a:t>
            </a:r>
            <a:r>
              <a:rPr lang="en-US" sz="2000" dirty="0" smtClean="0"/>
              <a:t>legislature.</a:t>
            </a:r>
            <a:endParaRPr lang="en-US" sz="2000" dirty="0"/>
          </a:p>
          <a:p>
            <a:pPr lvl="2"/>
            <a:r>
              <a:rPr lang="en-US" sz="2000" dirty="0" smtClean="0"/>
              <a:t>Ministry </a:t>
            </a:r>
            <a:r>
              <a:rPr lang="en-US" sz="2000" dirty="0"/>
              <a:t>is independent of </a:t>
            </a:r>
            <a:r>
              <a:rPr lang="en-US" sz="2000" dirty="0" smtClean="0"/>
              <a:t>legislature.</a:t>
            </a:r>
            <a:endParaRPr lang="en-US" sz="2000"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61518" y="3505200"/>
            <a:ext cx="3914775" cy="2939640"/>
          </a:xfrm>
          <a:prstGeom prst="rect">
            <a:avLst/>
          </a:prstGeom>
        </p:spPr>
      </p:pic>
    </p:spTree>
    <p:extLst>
      <p:ext uri="{BB962C8B-B14F-4D97-AF65-F5344CB8AC3E}">
        <p14:creationId xmlns:p14="http://schemas.microsoft.com/office/powerpoint/2010/main" val="337198702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Governments</a:t>
            </a:r>
          </a:p>
        </p:txBody>
      </p:sp>
      <p:sp>
        <p:nvSpPr>
          <p:cNvPr id="3" name="Content Placeholder 2"/>
          <p:cNvSpPr>
            <a:spLocks noGrp="1"/>
          </p:cNvSpPr>
          <p:nvPr>
            <p:ph idx="1"/>
          </p:nvPr>
        </p:nvSpPr>
        <p:spPr/>
        <p:txBody>
          <a:bodyPr/>
          <a:lstStyle/>
          <a:p>
            <a:r>
              <a:rPr lang="en-US" dirty="0"/>
              <a:t>Government Types</a:t>
            </a:r>
          </a:p>
          <a:p>
            <a:pPr lvl="1"/>
            <a:r>
              <a:rPr lang="en-US" dirty="0" smtClean="0"/>
              <a:t>Semi-presidential </a:t>
            </a:r>
            <a:r>
              <a:rPr lang="en-US" dirty="0"/>
              <a:t>republic:</a:t>
            </a:r>
          </a:p>
          <a:p>
            <a:pPr lvl="2"/>
            <a:r>
              <a:rPr lang="en-US" sz="2000" dirty="0" smtClean="0"/>
              <a:t>Head </a:t>
            </a:r>
            <a:r>
              <a:rPr lang="en-US" sz="2000" dirty="0"/>
              <a:t>of state is </a:t>
            </a:r>
            <a:r>
              <a:rPr lang="en-US" sz="2000" dirty="0" smtClean="0"/>
              <a:t>executive.</a:t>
            </a:r>
            <a:endParaRPr lang="en-US" sz="2000" dirty="0"/>
          </a:p>
          <a:p>
            <a:pPr lvl="2"/>
            <a:r>
              <a:rPr lang="en-US" sz="2000" dirty="0" smtClean="0"/>
              <a:t>Presidency </a:t>
            </a:r>
            <a:r>
              <a:rPr lang="en-US" sz="2000" dirty="0"/>
              <a:t>is independent of </a:t>
            </a:r>
            <a:r>
              <a:rPr lang="en-US" sz="2000" dirty="0" smtClean="0"/>
              <a:t>legislature.</a:t>
            </a:r>
            <a:endParaRPr lang="en-US" sz="2000" dirty="0"/>
          </a:p>
          <a:p>
            <a:pPr lvl="2"/>
            <a:r>
              <a:rPr lang="en-US" sz="2000" dirty="0" smtClean="0"/>
              <a:t>Ministry </a:t>
            </a:r>
            <a:r>
              <a:rPr lang="en-US" sz="2000" dirty="0"/>
              <a:t>is subject to parliamentary </a:t>
            </a:r>
            <a:r>
              <a:rPr lang="en-US" sz="2000" dirty="0" smtClean="0"/>
              <a:t>confidence.</a:t>
            </a:r>
            <a:endParaRPr lang="en-US" sz="2000"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24200" y="3581400"/>
            <a:ext cx="4199467" cy="2362200"/>
          </a:xfrm>
          <a:prstGeom prst="rect">
            <a:avLst/>
          </a:prstGeom>
        </p:spPr>
      </p:pic>
    </p:spTree>
    <p:extLst>
      <p:ext uri="{BB962C8B-B14F-4D97-AF65-F5344CB8AC3E}">
        <p14:creationId xmlns:p14="http://schemas.microsoft.com/office/powerpoint/2010/main" val="395732667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Governments</a:t>
            </a:r>
          </a:p>
        </p:txBody>
      </p:sp>
      <p:sp>
        <p:nvSpPr>
          <p:cNvPr id="3" name="Content Placeholder 2"/>
          <p:cNvSpPr>
            <a:spLocks noGrp="1"/>
          </p:cNvSpPr>
          <p:nvPr>
            <p:ph idx="1"/>
          </p:nvPr>
        </p:nvSpPr>
        <p:spPr/>
        <p:txBody>
          <a:bodyPr/>
          <a:lstStyle/>
          <a:p>
            <a:r>
              <a:rPr lang="en-US" dirty="0"/>
              <a:t>Government Types</a:t>
            </a:r>
          </a:p>
          <a:p>
            <a:pPr lvl="1"/>
            <a:r>
              <a:rPr lang="en-US" dirty="0" smtClean="0"/>
              <a:t>Republic </a:t>
            </a:r>
            <a:r>
              <a:rPr lang="en-US" dirty="0"/>
              <a:t>with an executive presidency nominated by or elected </a:t>
            </a:r>
            <a:r>
              <a:rPr lang="en-US" dirty="0" smtClean="0"/>
              <a:t>by the </a:t>
            </a:r>
            <a:r>
              <a:rPr lang="en-US" dirty="0"/>
              <a:t>legislature:</a:t>
            </a:r>
          </a:p>
          <a:p>
            <a:pPr lvl="2"/>
            <a:r>
              <a:rPr lang="en-US" sz="2000" dirty="0" smtClean="0"/>
              <a:t>President </a:t>
            </a:r>
            <a:r>
              <a:rPr lang="en-US" sz="2000" dirty="0"/>
              <a:t>is both head of state and </a:t>
            </a:r>
            <a:r>
              <a:rPr lang="en-US" sz="2000" dirty="0" smtClean="0"/>
              <a:t>government.</a:t>
            </a:r>
            <a:endParaRPr lang="en-US" sz="2000" dirty="0"/>
          </a:p>
          <a:p>
            <a:pPr lvl="2"/>
            <a:r>
              <a:rPr lang="en-US" sz="2000" dirty="0" smtClean="0"/>
              <a:t>Ministry</a:t>
            </a:r>
            <a:r>
              <a:rPr lang="en-US" sz="2000" dirty="0"/>
              <a:t>, including the president, may or may not be subject </a:t>
            </a:r>
            <a:r>
              <a:rPr lang="en-US" sz="2000" dirty="0" smtClean="0"/>
              <a:t>to parliamentary confidence.</a:t>
            </a:r>
            <a:endParaRPr lang="en-US" sz="20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60584" y="3786214"/>
            <a:ext cx="5116643" cy="2878111"/>
          </a:xfrm>
          <a:prstGeom prst="rect">
            <a:avLst/>
          </a:prstGeom>
        </p:spPr>
      </p:pic>
    </p:spTree>
    <p:extLst>
      <p:ext uri="{BB962C8B-B14F-4D97-AF65-F5344CB8AC3E}">
        <p14:creationId xmlns:p14="http://schemas.microsoft.com/office/powerpoint/2010/main" val="202476754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Governments</a:t>
            </a:r>
          </a:p>
        </p:txBody>
      </p:sp>
      <p:sp>
        <p:nvSpPr>
          <p:cNvPr id="3" name="Content Placeholder 2"/>
          <p:cNvSpPr>
            <a:spLocks noGrp="1"/>
          </p:cNvSpPr>
          <p:nvPr>
            <p:ph idx="1"/>
          </p:nvPr>
        </p:nvSpPr>
        <p:spPr/>
        <p:txBody>
          <a:bodyPr/>
          <a:lstStyle/>
          <a:p>
            <a:r>
              <a:rPr lang="en-US" dirty="0"/>
              <a:t>Government Types</a:t>
            </a:r>
          </a:p>
          <a:p>
            <a:pPr lvl="1"/>
            <a:r>
              <a:rPr lang="en-US" dirty="0" smtClean="0"/>
              <a:t>Parliamentary </a:t>
            </a:r>
            <a:r>
              <a:rPr lang="en-US" dirty="0"/>
              <a:t>republic with a ceremonial presidency:</a:t>
            </a:r>
          </a:p>
          <a:p>
            <a:pPr lvl="2"/>
            <a:r>
              <a:rPr lang="en-US" sz="2000" dirty="0" smtClean="0"/>
              <a:t>Head </a:t>
            </a:r>
            <a:r>
              <a:rPr lang="en-US" sz="2000" dirty="0"/>
              <a:t>of state is </a:t>
            </a:r>
            <a:r>
              <a:rPr lang="en-US" sz="2000" dirty="0" smtClean="0"/>
              <a:t>ceremonial.</a:t>
            </a:r>
            <a:endParaRPr lang="en-US" sz="2000" dirty="0"/>
          </a:p>
          <a:p>
            <a:pPr lvl="2"/>
            <a:r>
              <a:rPr lang="en-US" sz="2000" dirty="0" smtClean="0"/>
              <a:t>Ministry </a:t>
            </a:r>
            <a:r>
              <a:rPr lang="en-US" sz="2000" dirty="0"/>
              <a:t>is subject to parliamentary </a:t>
            </a:r>
            <a:r>
              <a:rPr lang="en-US" sz="2000" dirty="0" smtClean="0"/>
              <a:t>confidence.</a:t>
            </a:r>
            <a:endParaRPr lang="en-US" sz="20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08313" y="3505200"/>
            <a:ext cx="4572000" cy="2571750"/>
          </a:xfrm>
          <a:prstGeom prst="rect">
            <a:avLst/>
          </a:prstGeom>
        </p:spPr>
      </p:pic>
    </p:spTree>
    <p:extLst>
      <p:ext uri="{BB962C8B-B14F-4D97-AF65-F5344CB8AC3E}">
        <p14:creationId xmlns:p14="http://schemas.microsoft.com/office/powerpoint/2010/main" val="132818805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Governments</a:t>
            </a:r>
          </a:p>
        </p:txBody>
      </p:sp>
      <p:sp>
        <p:nvSpPr>
          <p:cNvPr id="3" name="Content Placeholder 2"/>
          <p:cNvSpPr>
            <a:spLocks noGrp="1"/>
          </p:cNvSpPr>
          <p:nvPr>
            <p:ph idx="1"/>
          </p:nvPr>
        </p:nvSpPr>
        <p:spPr/>
        <p:txBody>
          <a:bodyPr/>
          <a:lstStyle/>
          <a:p>
            <a:r>
              <a:rPr lang="en-US" dirty="0"/>
              <a:t>Government Types</a:t>
            </a:r>
          </a:p>
          <a:p>
            <a:pPr lvl="1"/>
            <a:r>
              <a:rPr lang="en-US" dirty="0" smtClean="0"/>
              <a:t>Constitutional </a:t>
            </a:r>
            <a:r>
              <a:rPr lang="en-US" dirty="0"/>
              <a:t>monarchy:</a:t>
            </a:r>
          </a:p>
          <a:p>
            <a:pPr lvl="2"/>
            <a:r>
              <a:rPr lang="en-US" sz="2000" dirty="0" smtClean="0"/>
              <a:t>Head </a:t>
            </a:r>
            <a:r>
              <a:rPr lang="en-US" sz="2000" dirty="0"/>
              <a:t>of state is </a:t>
            </a:r>
            <a:r>
              <a:rPr lang="en-US" sz="2000" dirty="0" smtClean="0"/>
              <a:t>executive.</a:t>
            </a:r>
            <a:endParaRPr lang="en-US" sz="2000" dirty="0"/>
          </a:p>
          <a:p>
            <a:pPr lvl="2"/>
            <a:r>
              <a:rPr lang="en-US" sz="2000" dirty="0" smtClean="0"/>
              <a:t>Monarch </a:t>
            </a:r>
            <a:r>
              <a:rPr lang="en-US" sz="2000" dirty="0"/>
              <a:t>personally exercises power in concert with </a:t>
            </a:r>
            <a:r>
              <a:rPr lang="en-US" sz="2000" dirty="0" smtClean="0"/>
              <a:t>other institutions.</a:t>
            </a:r>
            <a:endParaRPr lang="en-US" sz="2000"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94806" y="3429000"/>
            <a:ext cx="4648200" cy="2614613"/>
          </a:xfrm>
          <a:prstGeom prst="rect">
            <a:avLst/>
          </a:prstGeom>
        </p:spPr>
      </p:pic>
    </p:spTree>
    <p:extLst>
      <p:ext uri="{BB962C8B-B14F-4D97-AF65-F5344CB8AC3E}">
        <p14:creationId xmlns:p14="http://schemas.microsoft.com/office/powerpoint/2010/main" val="351087834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Governments</a:t>
            </a:r>
          </a:p>
        </p:txBody>
      </p:sp>
      <p:sp>
        <p:nvSpPr>
          <p:cNvPr id="3" name="Content Placeholder 2"/>
          <p:cNvSpPr>
            <a:spLocks noGrp="1"/>
          </p:cNvSpPr>
          <p:nvPr>
            <p:ph idx="1"/>
          </p:nvPr>
        </p:nvSpPr>
        <p:spPr/>
        <p:txBody>
          <a:bodyPr/>
          <a:lstStyle/>
          <a:p>
            <a:r>
              <a:rPr lang="en-US" dirty="0"/>
              <a:t>Government Types</a:t>
            </a:r>
          </a:p>
          <a:p>
            <a:pPr lvl="1"/>
            <a:r>
              <a:rPr lang="en-US" dirty="0" smtClean="0"/>
              <a:t>Constitutional </a:t>
            </a:r>
            <a:r>
              <a:rPr lang="en-US" dirty="0"/>
              <a:t>parliamentary monarchy:</a:t>
            </a:r>
          </a:p>
          <a:p>
            <a:pPr lvl="2"/>
            <a:r>
              <a:rPr lang="en-US" sz="2000" dirty="0" smtClean="0"/>
              <a:t>Head </a:t>
            </a:r>
            <a:r>
              <a:rPr lang="en-US" sz="2000" dirty="0"/>
              <a:t>of state is ceremonial</a:t>
            </a:r>
          </a:p>
          <a:p>
            <a:pPr lvl="2"/>
            <a:r>
              <a:rPr lang="en-US" sz="2000" dirty="0" smtClean="0"/>
              <a:t>Ministry </a:t>
            </a:r>
            <a:r>
              <a:rPr lang="en-US" sz="2000" dirty="0"/>
              <a:t>is subject to parliamentary confidence</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78906" y="3276600"/>
            <a:ext cx="4880000" cy="2745000"/>
          </a:xfrm>
          <a:prstGeom prst="rect">
            <a:avLst/>
          </a:prstGeom>
        </p:spPr>
      </p:pic>
    </p:spTree>
    <p:extLst>
      <p:ext uri="{BB962C8B-B14F-4D97-AF65-F5344CB8AC3E}">
        <p14:creationId xmlns:p14="http://schemas.microsoft.com/office/powerpoint/2010/main" val="256221344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Governments</a:t>
            </a:r>
          </a:p>
        </p:txBody>
      </p:sp>
      <p:sp>
        <p:nvSpPr>
          <p:cNvPr id="3" name="Content Placeholder 2"/>
          <p:cNvSpPr>
            <a:spLocks noGrp="1"/>
          </p:cNvSpPr>
          <p:nvPr>
            <p:ph idx="1"/>
          </p:nvPr>
        </p:nvSpPr>
        <p:spPr/>
        <p:txBody>
          <a:bodyPr/>
          <a:lstStyle/>
          <a:p>
            <a:r>
              <a:rPr lang="en-US" dirty="0"/>
              <a:t>Government Types</a:t>
            </a:r>
          </a:p>
          <a:p>
            <a:pPr lvl="1"/>
            <a:r>
              <a:rPr lang="en-US" dirty="0" smtClean="0"/>
              <a:t>Absolute </a:t>
            </a:r>
            <a:r>
              <a:rPr lang="en-US" dirty="0"/>
              <a:t>monarchy:</a:t>
            </a:r>
          </a:p>
          <a:p>
            <a:pPr lvl="2"/>
            <a:r>
              <a:rPr lang="en-US" dirty="0" smtClean="0"/>
              <a:t>Head </a:t>
            </a:r>
            <a:r>
              <a:rPr lang="en-US" dirty="0"/>
              <a:t>of state is executive</a:t>
            </a:r>
          </a:p>
          <a:p>
            <a:pPr lvl="2"/>
            <a:r>
              <a:rPr lang="en-US" dirty="0" smtClean="0"/>
              <a:t>All </a:t>
            </a:r>
            <a:r>
              <a:rPr lang="en-US" dirty="0"/>
              <a:t>authority vested in absolute monarch</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80506" y="3352800"/>
            <a:ext cx="4876800" cy="2743200"/>
          </a:xfrm>
          <a:prstGeom prst="rect">
            <a:avLst/>
          </a:prstGeom>
        </p:spPr>
      </p:pic>
    </p:spTree>
    <p:extLst>
      <p:ext uri="{BB962C8B-B14F-4D97-AF65-F5344CB8AC3E}">
        <p14:creationId xmlns:p14="http://schemas.microsoft.com/office/powerpoint/2010/main" val="74795293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Governments</a:t>
            </a:r>
          </a:p>
        </p:txBody>
      </p:sp>
      <p:sp>
        <p:nvSpPr>
          <p:cNvPr id="3" name="Content Placeholder 2"/>
          <p:cNvSpPr>
            <a:spLocks noGrp="1"/>
          </p:cNvSpPr>
          <p:nvPr>
            <p:ph idx="1"/>
          </p:nvPr>
        </p:nvSpPr>
        <p:spPr/>
        <p:txBody>
          <a:bodyPr/>
          <a:lstStyle/>
          <a:p>
            <a:r>
              <a:rPr lang="en-US" dirty="0"/>
              <a:t>Government Types</a:t>
            </a:r>
          </a:p>
          <a:p>
            <a:pPr lvl="1"/>
            <a:r>
              <a:rPr lang="en-US" dirty="0" smtClean="0"/>
              <a:t>One-party </a:t>
            </a:r>
            <a:r>
              <a:rPr lang="en-US" dirty="0"/>
              <a:t>state:</a:t>
            </a:r>
          </a:p>
          <a:p>
            <a:pPr lvl="2"/>
            <a:r>
              <a:rPr lang="en-US" sz="2000" dirty="0" smtClean="0"/>
              <a:t>Head </a:t>
            </a:r>
            <a:r>
              <a:rPr lang="en-US" sz="2000" dirty="0"/>
              <a:t>of state is executive</a:t>
            </a:r>
          </a:p>
          <a:p>
            <a:pPr lvl="2"/>
            <a:r>
              <a:rPr lang="en-US" sz="2000" dirty="0" smtClean="0"/>
              <a:t>Power </a:t>
            </a:r>
            <a:r>
              <a:rPr lang="en-US" sz="2000" dirty="0"/>
              <a:t>constitutionally linked to a single political movement</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90006" y="3385079"/>
            <a:ext cx="5257800" cy="2957513"/>
          </a:xfrm>
          <a:prstGeom prst="rect">
            <a:avLst/>
          </a:prstGeom>
        </p:spPr>
      </p:pic>
    </p:spTree>
    <p:extLst>
      <p:ext uri="{BB962C8B-B14F-4D97-AF65-F5344CB8AC3E}">
        <p14:creationId xmlns:p14="http://schemas.microsoft.com/office/powerpoint/2010/main" val="133352217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Governments</a:t>
            </a:r>
          </a:p>
        </p:txBody>
      </p:sp>
      <p:sp>
        <p:nvSpPr>
          <p:cNvPr id="3" name="Content Placeholder 2"/>
          <p:cNvSpPr>
            <a:spLocks noGrp="1"/>
          </p:cNvSpPr>
          <p:nvPr>
            <p:ph idx="1"/>
          </p:nvPr>
        </p:nvSpPr>
        <p:spPr/>
        <p:txBody>
          <a:bodyPr/>
          <a:lstStyle/>
          <a:p>
            <a:r>
              <a:rPr lang="en-US" dirty="0"/>
              <a:t>Government Types</a:t>
            </a:r>
          </a:p>
          <a:p>
            <a:pPr lvl="1"/>
            <a:r>
              <a:rPr lang="en-US" dirty="0" smtClean="0"/>
              <a:t>No </a:t>
            </a:r>
            <a:r>
              <a:rPr lang="en-US" dirty="0"/>
              <a:t>constitutionally defined basis to current regime</a:t>
            </a:r>
          </a:p>
          <a:p>
            <a:pPr lvl="2"/>
            <a:r>
              <a:rPr lang="en-US" sz="2000" dirty="0" smtClean="0"/>
              <a:t>No </a:t>
            </a:r>
            <a:r>
              <a:rPr lang="en-US" sz="2000" dirty="0"/>
              <a:t>legally written system</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78906" y="3200400"/>
            <a:ext cx="4880000" cy="2745000"/>
          </a:xfrm>
          <a:prstGeom prst="rect">
            <a:avLst/>
          </a:prstGeom>
        </p:spPr>
      </p:pic>
    </p:spTree>
    <p:extLst>
      <p:ext uri="{BB962C8B-B14F-4D97-AF65-F5344CB8AC3E}">
        <p14:creationId xmlns:p14="http://schemas.microsoft.com/office/powerpoint/2010/main" val="270446506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Governments</a:t>
            </a:r>
            <a:endParaRPr lang="en-US" dirty="0"/>
          </a:p>
        </p:txBody>
      </p:sp>
      <p:pic>
        <p:nvPicPr>
          <p:cNvPr id="6" name="Content Placeholder 5"/>
          <p:cNvPicPr>
            <a:picLocks noGrp="1" noChangeAspect="1"/>
          </p:cNvPicPr>
          <p:nvPr>
            <p:ph idx="1"/>
          </p:nvPr>
        </p:nvPicPr>
        <p:blipFill>
          <a:blip r:embed="rId2"/>
          <a:stretch>
            <a:fillRect/>
          </a:stretch>
        </p:blipFill>
        <p:spPr>
          <a:xfrm>
            <a:off x="0" y="1066800"/>
            <a:ext cx="9125668" cy="3862464"/>
          </a:xfrm>
          <a:prstGeom prst="rect">
            <a:avLst/>
          </a:prstGeom>
        </p:spPr>
      </p:pic>
    </p:spTree>
    <p:extLst>
      <p:ext uri="{BB962C8B-B14F-4D97-AF65-F5344CB8AC3E}">
        <p14:creationId xmlns:p14="http://schemas.microsoft.com/office/powerpoint/2010/main" val="16002532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Citizenship in the World</a:t>
            </a:r>
            <a:endParaRPr lang="en-US" dirty="0"/>
          </a:p>
        </p:txBody>
      </p:sp>
      <p:sp>
        <p:nvSpPr>
          <p:cNvPr id="3" name="Content Placeholder 2"/>
          <p:cNvSpPr>
            <a:spLocks noGrp="1"/>
          </p:cNvSpPr>
          <p:nvPr>
            <p:ph idx="1"/>
          </p:nvPr>
        </p:nvSpPr>
        <p:spPr/>
        <p:txBody>
          <a:bodyPr/>
          <a:lstStyle/>
          <a:p>
            <a:r>
              <a:rPr lang="en-US" dirty="0"/>
              <a:t>Explain what citizenship in the world means to you and what you </a:t>
            </a:r>
            <a:r>
              <a:rPr lang="en-US" dirty="0" smtClean="0"/>
              <a:t>think it </a:t>
            </a:r>
            <a:r>
              <a:rPr lang="en-US" dirty="0"/>
              <a:t>takes to be a good world citizen</a:t>
            </a:r>
            <a:r>
              <a:rPr lang="en-US" dirty="0" smtClean="0"/>
              <a:t>. </a:t>
            </a:r>
          </a:p>
          <a:p>
            <a:pPr lvl="1"/>
            <a:r>
              <a:rPr lang="en-US" b="0" dirty="0"/>
              <a:t>You will need to answer this </a:t>
            </a:r>
            <a:r>
              <a:rPr lang="en-US" b="0" dirty="0" smtClean="0"/>
              <a:t>yourself.</a:t>
            </a:r>
            <a:endParaRPr lang="en-US" b="0" dirty="0"/>
          </a:p>
          <a:p>
            <a:pPr lvl="1"/>
            <a:r>
              <a:rPr lang="en-US" b="0" dirty="0" smtClean="0"/>
              <a:t>There </a:t>
            </a:r>
            <a:r>
              <a:rPr lang="en-US" b="0" dirty="0"/>
              <a:t>are many acceptable </a:t>
            </a:r>
            <a:r>
              <a:rPr lang="en-US" b="0" dirty="0" smtClean="0"/>
              <a:t>answers.</a:t>
            </a:r>
            <a:endParaRPr lang="en-US" b="0" dirty="0"/>
          </a:p>
          <a:p>
            <a:pPr lvl="1"/>
            <a:r>
              <a:rPr lang="en-US" b="0" dirty="0" smtClean="0"/>
              <a:t>“</a:t>
            </a:r>
            <a:r>
              <a:rPr lang="en-US" dirty="0"/>
              <a:t>I don’t know</a:t>
            </a:r>
            <a:r>
              <a:rPr lang="en-US" b="0" dirty="0"/>
              <a:t>” is not one of </a:t>
            </a:r>
            <a:r>
              <a:rPr lang="en-US" b="0" dirty="0" smtClean="0"/>
              <a:t>them!!</a:t>
            </a:r>
            <a:endParaRPr lang="en-US" b="0" dirty="0"/>
          </a:p>
        </p:txBody>
      </p:sp>
    </p:spTree>
    <p:extLst>
      <p:ext uri="{BB962C8B-B14F-4D97-AF65-F5344CB8AC3E}">
        <p14:creationId xmlns:p14="http://schemas.microsoft.com/office/powerpoint/2010/main" val="403392490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1763713" y="228600"/>
            <a:ext cx="6480175" cy="990600"/>
          </a:xfrm>
        </p:spPr>
        <p:txBody>
          <a:bodyPr/>
          <a:lstStyle/>
          <a:p>
            <a:r>
              <a:rPr lang="en-US" sz="3200" b="1" dirty="0" smtClean="0">
                <a:solidFill>
                  <a:srgbClr val="000000"/>
                </a:solidFill>
              </a:rPr>
              <a:t>Requirement 6</a:t>
            </a:r>
            <a:endParaRPr lang="uk-UA" sz="3200" b="1" dirty="0" smtClean="0"/>
          </a:p>
        </p:txBody>
      </p:sp>
      <p:sp>
        <p:nvSpPr>
          <p:cNvPr id="4099" name="Rectangle 3"/>
          <p:cNvSpPr>
            <a:spLocks noGrp="1" noChangeArrowheads="1"/>
          </p:cNvSpPr>
          <p:nvPr>
            <p:ph type="body" idx="1"/>
          </p:nvPr>
        </p:nvSpPr>
        <p:spPr>
          <a:xfrm>
            <a:off x="1816100" y="1677988"/>
            <a:ext cx="6716713" cy="4846637"/>
          </a:xfrm>
        </p:spPr>
        <p:txBody>
          <a:bodyPr/>
          <a:lstStyle/>
          <a:p>
            <a:pPr marL="0" indent="0">
              <a:buNone/>
            </a:pPr>
            <a:r>
              <a:rPr lang="en-US" sz="2400" dirty="0"/>
              <a:t>Do the following:</a:t>
            </a:r>
          </a:p>
          <a:p>
            <a:pPr lvl="1">
              <a:buFont typeface="+mj-lt"/>
              <a:buAutoNum type="alphaLcPeriod"/>
            </a:pPr>
            <a:r>
              <a:rPr lang="en-US" sz="2000" b="0" dirty="0"/>
              <a:t>Explain how a government is represented abroad and how the United States government is accredited to international organizations.</a:t>
            </a:r>
          </a:p>
          <a:p>
            <a:pPr lvl="1">
              <a:buFont typeface="+mj-lt"/>
              <a:buAutoNum type="alphaLcPeriod"/>
            </a:pPr>
            <a:r>
              <a:rPr lang="en-US" sz="2000" b="0" dirty="0"/>
              <a:t>Describe the roles of the following in the conduct of foreign relations.</a:t>
            </a:r>
          </a:p>
          <a:p>
            <a:pPr lvl="2">
              <a:buFont typeface="+mj-lt"/>
              <a:buAutoNum type="arabicPeriod"/>
            </a:pPr>
            <a:r>
              <a:rPr lang="en-US" sz="1600" dirty="0"/>
              <a:t>Ambassador</a:t>
            </a:r>
          </a:p>
          <a:p>
            <a:pPr lvl="2">
              <a:buFont typeface="+mj-lt"/>
              <a:buAutoNum type="arabicPeriod"/>
            </a:pPr>
            <a:r>
              <a:rPr lang="en-US" sz="1600" dirty="0"/>
              <a:t>Consul</a:t>
            </a:r>
          </a:p>
          <a:p>
            <a:pPr lvl="2">
              <a:buFont typeface="+mj-lt"/>
              <a:buAutoNum type="arabicPeriod"/>
            </a:pPr>
            <a:r>
              <a:rPr lang="en-US" sz="1600" dirty="0"/>
              <a:t>Bureau of International Information Programs</a:t>
            </a:r>
          </a:p>
          <a:p>
            <a:pPr lvl="2">
              <a:buFont typeface="+mj-lt"/>
              <a:buAutoNum type="arabicPeriod"/>
            </a:pPr>
            <a:r>
              <a:rPr lang="en-US" sz="1600" dirty="0"/>
              <a:t>Agency for International Development</a:t>
            </a:r>
          </a:p>
          <a:p>
            <a:pPr lvl="2">
              <a:buFont typeface="+mj-lt"/>
              <a:buAutoNum type="arabicPeriod"/>
            </a:pPr>
            <a:r>
              <a:rPr lang="en-US" sz="1600" dirty="0"/>
              <a:t>United States and Foreign Commercial Service</a:t>
            </a:r>
          </a:p>
          <a:p>
            <a:pPr lvl="1">
              <a:buFont typeface="+mj-lt"/>
              <a:buAutoNum type="alphaLcPeriod"/>
            </a:pPr>
            <a:r>
              <a:rPr lang="en-US" sz="2000" b="0" dirty="0"/>
              <a:t>Explain the purpose of a passport and visa for international travel.</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53000" y="285750"/>
            <a:ext cx="914400" cy="933450"/>
          </a:xfrm>
          <a:prstGeom prst="rect">
            <a:avLst/>
          </a:prstGeom>
        </p:spPr>
      </p:pic>
    </p:spTree>
    <p:extLst>
      <p:ext uri="{BB962C8B-B14F-4D97-AF65-F5344CB8AC3E}">
        <p14:creationId xmlns:p14="http://schemas.microsoft.com/office/powerpoint/2010/main" val="304162752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National Recognition</a:t>
            </a:r>
            <a:endParaRPr lang="en-US" dirty="0"/>
          </a:p>
        </p:txBody>
      </p:sp>
      <p:sp>
        <p:nvSpPr>
          <p:cNvPr id="3" name="Content Placeholder 2"/>
          <p:cNvSpPr>
            <a:spLocks noGrp="1"/>
          </p:cNvSpPr>
          <p:nvPr>
            <p:ph idx="1"/>
          </p:nvPr>
        </p:nvSpPr>
        <p:spPr/>
        <p:txBody>
          <a:bodyPr/>
          <a:lstStyle/>
          <a:p>
            <a:r>
              <a:rPr lang="en-US" dirty="0"/>
              <a:t>National Representation</a:t>
            </a:r>
          </a:p>
          <a:p>
            <a:pPr lvl="1"/>
            <a:r>
              <a:rPr lang="en-US" dirty="0"/>
              <a:t>There are many ways a nation represents itself in the </a:t>
            </a:r>
            <a:r>
              <a:rPr lang="en-US" dirty="0" smtClean="0"/>
              <a:t>world.</a:t>
            </a:r>
            <a:endParaRPr lang="en-US" dirty="0"/>
          </a:p>
          <a:p>
            <a:pPr lvl="2"/>
            <a:r>
              <a:rPr lang="en-US" sz="2000" dirty="0" smtClean="0"/>
              <a:t>Maintaining </a:t>
            </a:r>
            <a:r>
              <a:rPr lang="en-US" sz="2000" dirty="0"/>
              <a:t>presence in foreign </a:t>
            </a:r>
            <a:r>
              <a:rPr lang="en-US" sz="2000" dirty="0" smtClean="0"/>
              <a:t>countries.</a:t>
            </a:r>
            <a:endParaRPr lang="en-US" sz="2000" dirty="0"/>
          </a:p>
          <a:p>
            <a:pPr lvl="2"/>
            <a:r>
              <a:rPr lang="en-US" sz="2000" dirty="0" smtClean="0"/>
              <a:t>Participation </a:t>
            </a:r>
            <a:r>
              <a:rPr lang="en-US" sz="2000" dirty="0"/>
              <a:t>in intergovernmental </a:t>
            </a:r>
            <a:r>
              <a:rPr lang="en-US" sz="2000" dirty="0" smtClean="0"/>
              <a:t>organizations.</a:t>
            </a:r>
            <a:endParaRPr lang="en-US" sz="2000" dirty="0"/>
          </a:p>
          <a:p>
            <a:pPr lvl="3"/>
            <a:r>
              <a:rPr lang="en-US" sz="1600" dirty="0" smtClean="0"/>
              <a:t>United Nations.</a:t>
            </a:r>
            <a:endParaRPr lang="en-US" sz="1600" dirty="0"/>
          </a:p>
          <a:p>
            <a:pPr lvl="3"/>
            <a:r>
              <a:rPr lang="en-US" sz="1600" dirty="0" smtClean="0"/>
              <a:t>International </a:t>
            </a:r>
            <a:r>
              <a:rPr lang="en-US" sz="1600" dirty="0"/>
              <a:t>Atomic </a:t>
            </a:r>
            <a:r>
              <a:rPr lang="en-US" sz="1600" dirty="0" smtClean="0"/>
              <a:t>Energy.</a:t>
            </a:r>
            <a:endParaRPr lang="en-US" sz="1600" dirty="0"/>
          </a:p>
          <a:p>
            <a:pPr lvl="2"/>
            <a:r>
              <a:rPr lang="en-US" sz="2000" dirty="0" smtClean="0"/>
              <a:t>International Events.</a:t>
            </a:r>
            <a:endParaRPr lang="en-US" sz="2000" dirty="0"/>
          </a:p>
          <a:p>
            <a:pPr lvl="3"/>
            <a:r>
              <a:rPr lang="en-US" sz="1600" dirty="0" smtClean="0"/>
              <a:t>Olympics.</a:t>
            </a:r>
            <a:endParaRPr lang="en-US" sz="1600" dirty="0"/>
          </a:p>
        </p:txBody>
      </p:sp>
      <p:pic>
        <p:nvPicPr>
          <p:cNvPr id="5" name="Picture 4"/>
          <p:cNvPicPr>
            <a:picLocks noChangeAspect="1"/>
          </p:cNvPicPr>
          <p:nvPr/>
        </p:nvPicPr>
        <p:blipFill>
          <a:blip r:embed="rId2"/>
          <a:stretch>
            <a:fillRect/>
          </a:stretch>
        </p:blipFill>
        <p:spPr>
          <a:xfrm>
            <a:off x="4572000" y="4419600"/>
            <a:ext cx="3810000" cy="2143125"/>
          </a:xfrm>
          <a:prstGeom prst="rect">
            <a:avLst/>
          </a:prstGeom>
        </p:spPr>
      </p:pic>
    </p:spTree>
    <p:extLst>
      <p:ext uri="{BB962C8B-B14F-4D97-AF65-F5344CB8AC3E}">
        <p14:creationId xmlns:p14="http://schemas.microsoft.com/office/powerpoint/2010/main" val="245025344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National Recognition</a:t>
            </a:r>
            <a:endParaRPr lang="en-US" dirty="0"/>
          </a:p>
        </p:txBody>
      </p:sp>
      <p:sp>
        <p:nvSpPr>
          <p:cNvPr id="3" name="Content Placeholder 2"/>
          <p:cNvSpPr>
            <a:spLocks noGrp="1"/>
          </p:cNvSpPr>
          <p:nvPr>
            <p:ph idx="1"/>
          </p:nvPr>
        </p:nvSpPr>
        <p:spPr>
          <a:xfrm>
            <a:off x="1624013" y="1268412"/>
            <a:ext cx="7340600" cy="5437187"/>
          </a:xfrm>
        </p:spPr>
        <p:txBody>
          <a:bodyPr/>
          <a:lstStyle/>
          <a:p>
            <a:r>
              <a:rPr lang="en-US" dirty="0"/>
              <a:t>National Representation</a:t>
            </a:r>
          </a:p>
          <a:p>
            <a:pPr lvl="1"/>
            <a:r>
              <a:rPr lang="en-US" dirty="0"/>
              <a:t>There are many ways a nation represents itself in the </a:t>
            </a:r>
            <a:r>
              <a:rPr lang="en-US" dirty="0" smtClean="0"/>
              <a:t>world.</a:t>
            </a:r>
            <a:endParaRPr lang="en-US" dirty="0"/>
          </a:p>
          <a:p>
            <a:pPr lvl="2"/>
            <a:r>
              <a:rPr lang="en-US" sz="2000" dirty="0" smtClean="0"/>
              <a:t>U.S</a:t>
            </a:r>
            <a:r>
              <a:rPr lang="en-US" sz="2000" dirty="0"/>
              <a:t>. Department of </a:t>
            </a:r>
            <a:r>
              <a:rPr lang="en-US" sz="2000" dirty="0" smtClean="0"/>
              <a:t>State </a:t>
            </a:r>
            <a:r>
              <a:rPr lang="en-US" sz="2000" dirty="0"/>
              <a:t>(</a:t>
            </a:r>
            <a:r>
              <a:rPr lang="en-US" sz="2000" dirty="0" err="1"/>
              <a:t>DoS</a:t>
            </a:r>
            <a:r>
              <a:rPr lang="en-US" sz="2000" dirty="0" smtClean="0"/>
              <a:t>).</a:t>
            </a:r>
            <a:endParaRPr lang="en-US" sz="2000" dirty="0"/>
          </a:p>
          <a:p>
            <a:pPr lvl="3"/>
            <a:r>
              <a:rPr lang="en-US" sz="1600" dirty="0" smtClean="0"/>
              <a:t>‘</a:t>
            </a:r>
            <a:r>
              <a:rPr lang="en-US" sz="1600" dirty="0"/>
              <a:t>Promoting peace and stability in regions of vital interest</a:t>
            </a:r>
            <a:r>
              <a:rPr lang="en-US" sz="1600" dirty="0" smtClean="0"/>
              <a:t>’.</a:t>
            </a:r>
            <a:endParaRPr lang="en-US" sz="1600" dirty="0"/>
          </a:p>
          <a:p>
            <a:pPr lvl="3"/>
            <a:r>
              <a:rPr lang="en-US" sz="1600" dirty="0" smtClean="0"/>
              <a:t>‘</a:t>
            </a:r>
            <a:r>
              <a:rPr lang="en-US" sz="1600" dirty="0"/>
              <a:t>Creating jobs at home by opening markets abroad</a:t>
            </a:r>
            <a:r>
              <a:rPr lang="en-US" sz="1600" dirty="0" smtClean="0"/>
              <a:t>’.</a:t>
            </a:r>
            <a:endParaRPr lang="en-US" sz="1600" dirty="0"/>
          </a:p>
          <a:p>
            <a:pPr lvl="3"/>
            <a:r>
              <a:rPr lang="en-US" sz="1600" dirty="0" smtClean="0"/>
              <a:t>‘</a:t>
            </a:r>
            <a:r>
              <a:rPr lang="en-US" sz="1600" dirty="0"/>
              <a:t>Helping developing nations establish investment and </a:t>
            </a:r>
            <a:r>
              <a:rPr lang="en-US" sz="1600" dirty="0" smtClean="0"/>
              <a:t>export opportunities’.</a:t>
            </a:r>
          </a:p>
          <a:p>
            <a:pPr lvl="3"/>
            <a:r>
              <a:rPr lang="en-US" sz="1600" dirty="0" smtClean="0"/>
              <a:t>‘</a:t>
            </a:r>
            <a:r>
              <a:rPr lang="en-US" sz="1600" dirty="0"/>
              <a:t>Bringing nations together and forging </a:t>
            </a:r>
            <a:r>
              <a:rPr lang="en-US" sz="1600" dirty="0" smtClean="0"/>
              <a:t>partnerships </a:t>
            </a:r>
            <a:r>
              <a:rPr lang="en-US" sz="1600" dirty="0"/>
              <a:t>to </a:t>
            </a:r>
            <a:r>
              <a:rPr lang="en-US" sz="1600" dirty="0" smtClean="0"/>
              <a:t>address global </a:t>
            </a:r>
            <a:r>
              <a:rPr lang="en-US" sz="1600" dirty="0"/>
              <a:t>problems, such as terrorism, the spread of </a:t>
            </a:r>
            <a:r>
              <a:rPr lang="en-US" sz="1600" dirty="0" smtClean="0"/>
              <a:t>communicable diseases</a:t>
            </a:r>
            <a:r>
              <a:rPr lang="en-US" sz="1600" dirty="0"/>
              <a:t>, cross-border pollution, humanitarian crises, </a:t>
            </a:r>
            <a:r>
              <a:rPr lang="en-US" sz="1600" dirty="0" smtClean="0"/>
              <a:t>nuclear smuggling</a:t>
            </a:r>
            <a:r>
              <a:rPr lang="en-US" sz="1600" dirty="0"/>
              <a:t>, and narcotics trafficking</a:t>
            </a:r>
            <a:r>
              <a:rPr lang="en-US" sz="1600" dirty="0" smtClean="0"/>
              <a:t>’.</a:t>
            </a:r>
            <a:endParaRPr lang="en-US" sz="1600" dirty="0"/>
          </a:p>
          <a:p>
            <a:pPr marL="0" indent="0">
              <a:buNone/>
            </a:pP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2971800"/>
            <a:ext cx="2143125" cy="2143125"/>
          </a:xfrm>
          <a:prstGeom prst="rect">
            <a:avLst/>
          </a:prstGeom>
        </p:spPr>
      </p:pic>
    </p:spTree>
    <p:extLst>
      <p:ext uri="{BB962C8B-B14F-4D97-AF65-F5344CB8AC3E}">
        <p14:creationId xmlns:p14="http://schemas.microsoft.com/office/powerpoint/2010/main" val="423701475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National Recognition</a:t>
            </a:r>
            <a:endParaRPr lang="en-US" dirty="0"/>
          </a:p>
        </p:txBody>
      </p:sp>
      <p:sp>
        <p:nvSpPr>
          <p:cNvPr id="3" name="Content Placeholder 2"/>
          <p:cNvSpPr>
            <a:spLocks noGrp="1"/>
          </p:cNvSpPr>
          <p:nvPr>
            <p:ph idx="1"/>
          </p:nvPr>
        </p:nvSpPr>
        <p:spPr/>
        <p:txBody>
          <a:bodyPr/>
          <a:lstStyle/>
          <a:p>
            <a:r>
              <a:rPr lang="en-US" dirty="0"/>
              <a:t>National Representation</a:t>
            </a:r>
          </a:p>
          <a:p>
            <a:pPr lvl="1"/>
            <a:r>
              <a:rPr lang="en-US" dirty="0"/>
              <a:t>There are many ways a nation represents itself in the </a:t>
            </a:r>
            <a:r>
              <a:rPr lang="en-US" dirty="0" smtClean="0"/>
              <a:t>world.</a:t>
            </a:r>
            <a:endParaRPr lang="en-US" dirty="0"/>
          </a:p>
          <a:p>
            <a:pPr lvl="2"/>
            <a:r>
              <a:rPr lang="en-US" sz="2000" dirty="0" smtClean="0"/>
              <a:t>U.S</a:t>
            </a:r>
            <a:r>
              <a:rPr lang="en-US" sz="2000" dirty="0"/>
              <a:t>. Department of </a:t>
            </a:r>
            <a:r>
              <a:rPr lang="en-US" sz="2000" dirty="0" smtClean="0"/>
              <a:t>State (</a:t>
            </a:r>
            <a:r>
              <a:rPr lang="en-US" sz="2000" dirty="0" err="1" smtClean="0"/>
              <a:t>DoS</a:t>
            </a:r>
            <a:r>
              <a:rPr lang="en-US" sz="2000" dirty="0" smtClean="0"/>
              <a:t>).</a:t>
            </a:r>
            <a:endParaRPr lang="en-US" sz="2000" dirty="0"/>
          </a:p>
          <a:p>
            <a:pPr lvl="3"/>
            <a:r>
              <a:rPr lang="en-US" sz="1600" dirty="0" smtClean="0"/>
              <a:t>Provides </a:t>
            </a:r>
            <a:r>
              <a:rPr lang="en-US" sz="1600" dirty="0"/>
              <a:t>direct advice to the </a:t>
            </a:r>
            <a:r>
              <a:rPr lang="en-US" sz="1600" dirty="0" smtClean="0"/>
              <a:t>president.</a:t>
            </a:r>
            <a:endParaRPr lang="en-US" sz="1600" dirty="0"/>
          </a:p>
          <a:p>
            <a:pPr lvl="3"/>
            <a:r>
              <a:rPr lang="en-US" sz="1600" dirty="0" smtClean="0"/>
              <a:t>Supports </a:t>
            </a:r>
            <a:r>
              <a:rPr lang="en-US" sz="1600" dirty="0"/>
              <a:t>foreign policy programs in US governmental </a:t>
            </a:r>
            <a:r>
              <a:rPr lang="en-US" sz="1600" dirty="0" smtClean="0"/>
              <a:t>organizations.</a:t>
            </a:r>
            <a:endParaRPr lang="en-US" sz="1600" dirty="0"/>
          </a:p>
          <a:p>
            <a:pPr lvl="4"/>
            <a:r>
              <a:rPr lang="en-US" sz="1600" dirty="0" smtClean="0"/>
              <a:t>Office </a:t>
            </a:r>
            <a:r>
              <a:rPr lang="en-US" sz="1600" dirty="0"/>
              <a:t>of Global Programs and </a:t>
            </a:r>
            <a:r>
              <a:rPr lang="en-US" sz="1600" dirty="0" smtClean="0"/>
              <a:t>Initiatives.</a:t>
            </a:r>
            <a:endParaRPr lang="en-US" sz="1600" dirty="0"/>
          </a:p>
          <a:p>
            <a:pPr lvl="4"/>
            <a:r>
              <a:rPr lang="en-US" sz="1600" dirty="0" smtClean="0"/>
              <a:t>Fulbright </a:t>
            </a:r>
            <a:r>
              <a:rPr lang="en-US" sz="1600" dirty="0"/>
              <a:t>U.S. Student </a:t>
            </a:r>
            <a:r>
              <a:rPr lang="en-US" sz="1600" dirty="0" smtClean="0"/>
              <a:t>Program.</a:t>
            </a:r>
            <a:endParaRPr lang="en-US" sz="1600" dirty="0"/>
          </a:p>
          <a:p>
            <a:pPr lvl="4"/>
            <a:r>
              <a:rPr lang="en-US" sz="1600" dirty="0" smtClean="0"/>
              <a:t>Peace </a:t>
            </a:r>
            <a:r>
              <a:rPr lang="en-US" sz="1600" dirty="0"/>
              <a:t>Corps (Separate from </a:t>
            </a:r>
            <a:r>
              <a:rPr lang="en-US" sz="1600" dirty="0" err="1"/>
              <a:t>DoS</a:t>
            </a:r>
            <a:r>
              <a:rPr lang="en-US" sz="1600" dirty="0" smtClean="0"/>
              <a:t>).</a:t>
            </a:r>
            <a:endParaRPr lang="en-US" sz="1600" dirty="0"/>
          </a:p>
          <a:p>
            <a:pPr lvl="4"/>
            <a:r>
              <a:rPr lang="en-US" sz="1600" dirty="0" smtClean="0"/>
              <a:t>U.S</a:t>
            </a:r>
            <a:r>
              <a:rPr lang="en-US" sz="1600" dirty="0"/>
              <a:t>. Agency for International Development (Separate from </a:t>
            </a:r>
            <a:r>
              <a:rPr lang="en-US" sz="1600" dirty="0" err="1"/>
              <a:t>DoS</a:t>
            </a:r>
            <a:r>
              <a:rPr lang="en-US" sz="1600" dirty="0" smtClean="0"/>
              <a:t>).</a:t>
            </a:r>
            <a:endParaRPr lang="en-US" sz="1600"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7200" y="3429000"/>
            <a:ext cx="2514600" cy="1885950"/>
          </a:xfrm>
          <a:prstGeom prst="rect">
            <a:avLst/>
          </a:prstGeom>
        </p:spPr>
      </p:pic>
    </p:spTree>
    <p:extLst>
      <p:ext uri="{BB962C8B-B14F-4D97-AF65-F5344CB8AC3E}">
        <p14:creationId xmlns:p14="http://schemas.microsoft.com/office/powerpoint/2010/main" val="23766364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National Recognition</a:t>
            </a:r>
            <a:endParaRPr lang="en-US" dirty="0"/>
          </a:p>
        </p:txBody>
      </p:sp>
      <p:sp>
        <p:nvSpPr>
          <p:cNvPr id="3" name="Content Placeholder 2"/>
          <p:cNvSpPr>
            <a:spLocks noGrp="1"/>
          </p:cNvSpPr>
          <p:nvPr>
            <p:ph idx="1"/>
          </p:nvPr>
        </p:nvSpPr>
        <p:spPr/>
        <p:txBody>
          <a:bodyPr/>
          <a:lstStyle/>
          <a:p>
            <a:r>
              <a:rPr lang="en-US" dirty="0"/>
              <a:t>National Representation</a:t>
            </a:r>
          </a:p>
          <a:p>
            <a:pPr lvl="1"/>
            <a:r>
              <a:rPr lang="en-US" dirty="0"/>
              <a:t>There are many ways a nation represents itself in the </a:t>
            </a:r>
            <a:r>
              <a:rPr lang="en-US" dirty="0" smtClean="0"/>
              <a:t>world.</a:t>
            </a:r>
            <a:endParaRPr lang="en-US" dirty="0"/>
          </a:p>
          <a:p>
            <a:pPr lvl="2"/>
            <a:r>
              <a:rPr lang="en-US" sz="2000" dirty="0" smtClean="0"/>
              <a:t>U.S</a:t>
            </a:r>
            <a:r>
              <a:rPr lang="en-US" sz="2000" dirty="0"/>
              <a:t>. Department of </a:t>
            </a:r>
            <a:r>
              <a:rPr lang="en-US" sz="2000" dirty="0" smtClean="0"/>
              <a:t>State.</a:t>
            </a:r>
            <a:endParaRPr lang="en-US" sz="2000" dirty="0"/>
          </a:p>
          <a:p>
            <a:pPr lvl="3"/>
            <a:r>
              <a:rPr lang="en-US" sz="1600" dirty="0" smtClean="0"/>
              <a:t>Office </a:t>
            </a:r>
            <a:r>
              <a:rPr lang="en-US" sz="1600" dirty="0"/>
              <a:t>of Foreign </a:t>
            </a:r>
            <a:r>
              <a:rPr lang="en-US" sz="1600" dirty="0" smtClean="0"/>
              <a:t>Assistance.</a:t>
            </a:r>
            <a:endParaRPr lang="en-US" sz="1600" dirty="0"/>
          </a:p>
          <a:p>
            <a:pPr lvl="4"/>
            <a:r>
              <a:rPr lang="en-US" sz="1600" dirty="0" smtClean="0"/>
              <a:t>Security Assistance.</a:t>
            </a:r>
            <a:endParaRPr lang="en-US" sz="1600" dirty="0"/>
          </a:p>
          <a:p>
            <a:pPr lvl="4"/>
            <a:r>
              <a:rPr lang="en-US" sz="1600" dirty="0" smtClean="0"/>
              <a:t>Economic </a:t>
            </a:r>
            <a:r>
              <a:rPr lang="en-US" sz="1600" dirty="0"/>
              <a:t>and Development </a:t>
            </a:r>
            <a:r>
              <a:rPr lang="en-US" sz="1600" dirty="0" smtClean="0"/>
              <a:t>Assistance.</a:t>
            </a:r>
            <a:endParaRPr lang="en-US" sz="1600" dirty="0"/>
          </a:p>
          <a:p>
            <a:pPr lvl="4"/>
            <a:r>
              <a:rPr lang="en-US" sz="1600" dirty="0" smtClean="0"/>
              <a:t>Humanitarian Assistance.</a:t>
            </a:r>
            <a:endParaRPr lang="en-US" sz="16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33800" y="4267200"/>
            <a:ext cx="2497667" cy="2497667"/>
          </a:xfrm>
          <a:prstGeom prst="rect">
            <a:avLst/>
          </a:prstGeom>
        </p:spPr>
      </p:pic>
    </p:spTree>
    <p:extLst>
      <p:ext uri="{BB962C8B-B14F-4D97-AF65-F5344CB8AC3E}">
        <p14:creationId xmlns:p14="http://schemas.microsoft.com/office/powerpoint/2010/main" val="323798753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National Recognition</a:t>
            </a:r>
            <a:endParaRPr lang="en-US" dirty="0"/>
          </a:p>
        </p:txBody>
      </p:sp>
      <p:sp>
        <p:nvSpPr>
          <p:cNvPr id="3" name="Content Placeholder 2"/>
          <p:cNvSpPr>
            <a:spLocks noGrp="1"/>
          </p:cNvSpPr>
          <p:nvPr>
            <p:ph idx="1"/>
          </p:nvPr>
        </p:nvSpPr>
        <p:spPr/>
        <p:txBody>
          <a:bodyPr/>
          <a:lstStyle/>
          <a:p>
            <a:r>
              <a:rPr lang="en-US" dirty="0"/>
              <a:t>National Representation</a:t>
            </a:r>
          </a:p>
          <a:p>
            <a:pPr lvl="1"/>
            <a:r>
              <a:rPr lang="en-US" dirty="0"/>
              <a:t>There are many ways a nation represents itself in the </a:t>
            </a:r>
            <a:r>
              <a:rPr lang="en-US" dirty="0" smtClean="0"/>
              <a:t>world.</a:t>
            </a:r>
            <a:endParaRPr lang="en-US" dirty="0"/>
          </a:p>
          <a:p>
            <a:pPr lvl="2"/>
            <a:r>
              <a:rPr lang="en-US" sz="2000" dirty="0" smtClean="0"/>
              <a:t>U.S</a:t>
            </a:r>
            <a:r>
              <a:rPr lang="en-US" sz="2000" dirty="0"/>
              <a:t>. Department of </a:t>
            </a:r>
            <a:r>
              <a:rPr lang="en-US" sz="2000" dirty="0" smtClean="0"/>
              <a:t>Defense.</a:t>
            </a:r>
            <a:endParaRPr lang="en-US" sz="2000" dirty="0"/>
          </a:p>
          <a:p>
            <a:pPr lvl="3"/>
            <a:r>
              <a:rPr lang="en-US" sz="1600" dirty="0" smtClean="0"/>
              <a:t>Responding </a:t>
            </a:r>
            <a:r>
              <a:rPr lang="en-US" sz="1600" dirty="0"/>
              <a:t>to humanitarian and basic </a:t>
            </a:r>
            <a:r>
              <a:rPr lang="en-US" sz="1600" dirty="0" smtClean="0"/>
              <a:t>needs.</a:t>
            </a:r>
            <a:endParaRPr lang="en-US" sz="1600" dirty="0"/>
          </a:p>
          <a:p>
            <a:pPr lvl="3"/>
            <a:r>
              <a:rPr lang="en-US" sz="1600" dirty="0" smtClean="0"/>
              <a:t>Building </a:t>
            </a:r>
            <a:r>
              <a:rPr lang="en-US" sz="1600" dirty="0"/>
              <a:t>foreign military capacity and </a:t>
            </a:r>
            <a:r>
              <a:rPr lang="en-US" sz="1600" dirty="0" smtClean="0"/>
              <a:t>capabilities.</a:t>
            </a:r>
            <a:endParaRPr lang="en-US" sz="1600" dirty="0"/>
          </a:p>
          <a:p>
            <a:pPr lvl="3"/>
            <a:r>
              <a:rPr lang="en-US" sz="1600" dirty="0" smtClean="0"/>
              <a:t>Strengthening </a:t>
            </a:r>
            <a:r>
              <a:rPr lang="en-US" sz="1600" dirty="0"/>
              <a:t>foreign governments’ ability to deal with </a:t>
            </a:r>
            <a:r>
              <a:rPr lang="en-US" sz="1600" dirty="0" smtClean="0"/>
              <a:t>threats.</a:t>
            </a:r>
            <a:endParaRPr lang="en-US" sz="1600"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51288" y="3969808"/>
            <a:ext cx="2686050" cy="2686050"/>
          </a:xfrm>
          <a:prstGeom prst="rect">
            <a:avLst/>
          </a:prstGeom>
        </p:spPr>
      </p:pic>
    </p:spTree>
    <p:extLst>
      <p:ext uri="{BB962C8B-B14F-4D97-AF65-F5344CB8AC3E}">
        <p14:creationId xmlns:p14="http://schemas.microsoft.com/office/powerpoint/2010/main" val="124302371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National Recognition</a:t>
            </a:r>
            <a:endParaRPr lang="en-US" dirty="0"/>
          </a:p>
        </p:txBody>
      </p:sp>
      <p:sp>
        <p:nvSpPr>
          <p:cNvPr id="3" name="Content Placeholder 2"/>
          <p:cNvSpPr>
            <a:spLocks noGrp="1"/>
          </p:cNvSpPr>
          <p:nvPr>
            <p:ph idx="1"/>
          </p:nvPr>
        </p:nvSpPr>
        <p:spPr/>
        <p:txBody>
          <a:bodyPr/>
          <a:lstStyle/>
          <a:p>
            <a:r>
              <a:rPr lang="en-US" dirty="0"/>
              <a:t>National Representation</a:t>
            </a:r>
          </a:p>
          <a:p>
            <a:pPr lvl="1"/>
            <a:r>
              <a:rPr lang="en-US" dirty="0"/>
              <a:t>There are many ways a nation represents itself in the </a:t>
            </a:r>
            <a:r>
              <a:rPr lang="en-US" dirty="0" smtClean="0"/>
              <a:t>world.</a:t>
            </a:r>
            <a:endParaRPr lang="en-US" dirty="0"/>
          </a:p>
          <a:p>
            <a:pPr lvl="2"/>
            <a:r>
              <a:rPr lang="en-US" sz="2000" dirty="0" smtClean="0"/>
              <a:t>Nongovernmental </a:t>
            </a:r>
            <a:r>
              <a:rPr lang="en-US" sz="2000" dirty="0"/>
              <a:t>presence also represents your </a:t>
            </a:r>
            <a:r>
              <a:rPr lang="en-US" sz="2000" dirty="0" smtClean="0"/>
              <a:t>nation.</a:t>
            </a:r>
            <a:endParaRPr lang="en-US" sz="2000" dirty="0"/>
          </a:p>
          <a:p>
            <a:pPr lvl="3"/>
            <a:r>
              <a:rPr lang="en-US" sz="1600" dirty="0" smtClean="0"/>
              <a:t>Tourists.</a:t>
            </a:r>
            <a:endParaRPr lang="en-US" sz="1600" dirty="0"/>
          </a:p>
          <a:p>
            <a:pPr lvl="3"/>
            <a:r>
              <a:rPr lang="en-US" sz="1600" dirty="0" smtClean="0"/>
              <a:t>Students.</a:t>
            </a:r>
            <a:endParaRPr lang="en-US" sz="1600" dirty="0"/>
          </a:p>
          <a:p>
            <a:pPr lvl="3"/>
            <a:r>
              <a:rPr lang="en-US" sz="1600" dirty="0" smtClean="0"/>
              <a:t>Businesspeople.</a:t>
            </a:r>
            <a:endParaRPr lang="en-US" sz="1600" dirty="0"/>
          </a:p>
          <a:p>
            <a:pPr lvl="3"/>
            <a:r>
              <a:rPr lang="en-US" sz="1600" dirty="0" smtClean="0"/>
              <a:t>Artists.</a:t>
            </a:r>
            <a:endParaRPr lang="en-US" sz="1600" dirty="0"/>
          </a:p>
          <a:p>
            <a:pPr lvl="3"/>
            <a:r>
              <a:rPr lang="en-US" sz="1600" dirty="0" smtClean="0"/>
              <a:t>Nongovernmental organizations.</a:t>
            </a:r>
            <a:endParaRPr lang="en-US" sz="1600" dirty="0"/>
          </a:p>
          <a:p>
            <a:pPr lvl="3"/>
            <a:r>
              <a:rPr lang="en-US" sz="1600" dirty="0" smtClean="0"/>
              <a:t>Activists.</a:t>
            </a:r>
            <a:endParaRPr lang="en-US" sz="16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70650" y="3124200"/>
            <a:ext cx="2347913" cy="2857500"/>
          </a:xfrm>
          <a:prstGeom prst="rect">
            <a:avLst/>
          </a:prstGeom>
        </p:spPr>
      </p:pic>
    </p:spTree>
    <p:extLst>
      <p:ext uri="{BB962C8B-B14F-4D97-AF65-F5344CB8AC3E}">
        <p14:creationId xmlns:p14="http://schemas.microsoft.com/office/powerpoint/2010/main" val="24378263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National Recognition</a:t>
            </a:r>
            <a:endParaRPr lang="en-US" dirty="0"/>
          </a:p>
        </p:txBody>
      </p:sp>
      <p:sp>
        <p:nvSpPr>
          <p:cNvPr id="3" name="Content Placeholder 2"/>
          <p:cNvSpPr>
            <a:spLocks noGrp="1"/>
          </p:cNvSpPr>
          <p:nvPr>
            <p:ph idx="1"/>
          </p:nvPr>
        </p:nvSpPr>
        <p:spPr/>
        <p:txBody>
          <a:bodyPr/>
          <a:lstStyle/>
          <a:p>
            <a:r>
              <a:rPr lang="en-US" dirty="0"/>
              <a:t>National Representation</a:t>
            </a:r>
          </a:p>
          <a:p>
            <a:pPr lvl="1"/>
            <a:r>
              <a:rPr lang="en-US" dirty="0"/>
              <a:t>How is the U.S. government is accredited to international organizations?</a:t>
            </a:r>
          </a:p>
          <a:p>
            <a:pPr lvl="2"/>
            <a:r>
              <a:rPr lang="en-US" sz="2000" dirty="0" smtClean="0"/>
              <a:t>U.S</a:t>
            </a:r>
            <a:r>
              <a:rPr lang="en-US" sz="2000" dirty="0"/>
              <a:t>. government sends and received diplomatic </a:t>
            </a:r>
            <a:r>
              <a:rPr lang="en-US" sz="2000" dirty="0" smtClean="0"/>
              <a:t>representative.</a:t>
            </a:r>
            <a:endParaRPr lang="en-US" sz="2000" dirty="0"/>
          </a:p>
          <a:p>
            <a:pPr lvl="2"/>
            <a:r>
              <a:rPr lang="en-US" sz="2000" dirty="0" smtClean="0"/>
              <a:t>The </a:t>
            </a:r>
            <a:r>
              <a:rPr lang="en-US" sz="2000" dirty="0"/>
              <a:t>Head of State appoints people to serve as </a:t>
            </a:r>
            <a:r>
              <a:rPr lang="en-US" sz="2000" dirty="0" smtClean="0"/>
              <a:t>diplomats.</a:t>
            </a:r>
            <a:endParaRPr lang="en-US" sz="2000" dirty="0"/>
          </a:p>
          <a:p>
            <a:pPr lvl="2"/>
            <a:r>
              <a:rPr lang="en-US" sz="2000" dirty="0" smtClean="0"/>
              <a:t>They </a:t>
            </a:r>
            <a:r>
              <a:rPr lang="en-US" sz="2000" dirty="0"/>
              <a:t>are Accredited to foreign country or organization of </a:t>
            </a:r>
            <a:r>
              <a:rPr lang="en-US" sz="2000" dirty="0" smtClean="0"/>
              <a:t>assignment.</a:t>
            </a:r>
            <a:endParaRPr lang="en-US" sz="2000" dirty="0"/>
          </a:p>
          <a:p>
            <a:pPr lvl="3"/>
            <a:r>
              <a:rPr lang="en-US" sz="1600" dirty="0" smtClean="0"/>
              <a:t>Allows </a:t>
            </a:r>
            <a:r>
              <a:rPr lang="en-US" sz="1600" dirty="0"/>
              <a:t>them to be legally recognized as diplomat from U.S.</a:t>
            </a:r>
          </a:p>
          <a:p>
            <a:pPr lvl="3"/>
            <a:r>
              <a:rPr lang="en-US" sz="1600" dirty="0" smtClean="0"/>
              <a:t>Credentials </a:t>
            </a:r>
            <a:r>
              <a:rPr lang="en-US" sz="1600" dirty="0"/>
              <a:t>are presented to foreign government or governing </a:t>
            </a:r>
            <a:r>
              <a:rPr lang="en-US" sz="1600" dirty="0" smtClean="0"/>
              <a:t>body.</a:t>
            </a:r>
            <a:endParaRPr lang="en-US" sz="1600" dirty="0"/>
          </a:p>
          <a:p>
            <a:pPr lvl="3"/>
            <a:r>
              <a:rPr lang="en-US" sz="1600" dirty="0" smtClean="0"/>
              <a:t>Formal </a:t>
            </a:r>
            <a:r>
              <a:rPr lang="en-US" sz="1600" dirty="0"/>
              <a:t>letters stating diplomat is official designate for Head of </a:t>
            </a:r>
            <a:r>
              <a:rPr lang="en-US" sz="1600" dirty="0" smtClean="0"/>
              <a:t>State.</a:t>
            </a:r>
            <a:endParaRPr lang="en-US" sz="1600" dirty="0"/>
          </a:p>
        </p:txBody>
      </p:sp>
    </p:spTree>
    <p:extLst>
      <p:ext uri="{BB962C8B-B14F-4D97-AF65-F5344CB8AC3E}">
        <p14:creationId xmlns:p14="http://schemas.microsoft.com/office/powerpoint/2010/main" val="230126982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National Recognition</a:t>
            </a:r>
            <a:endParaRPr lang="en-US" dirty="0"/>
          </a:p>
        </p:txBody>
      </p:sp>
      <p:sp>
        <p:nvSpPr>
          <p:cNvPr id="3" name="Content Placeholder 2"/>
          <p:cNvSpPr>
            <a:spLocks noGrp="1"/>
          </p:cNvSpPr>
          <p:nvPr>
            <p:ph idx="1"/>
          </p:nvPr>
        </p:nvSpPr>
        <p:spPr>
          <a:xfrm>
            <a:off x="1624013" y="1268412"/>
            <a:ext cx="7340600" cy="5360987"/>
          </a:xfrm>
        </p:spPr>
        <p:txBody>
          <a:bodyPr/>
          <a:lstStyle/>
          <a:p>
            <a:r>
              <a:rPr lang="en-US" dirty="0"/>
              <a:t>National Representation</a:t>
            </a:r>
          </a:p>
          <a:p>
            <a:pPr lvl="1"/>
            <a:r>
              <a:rPr lang="en-US" dirty="0"/>
              <a:t>Ambassador</a:t>
            </a:r>
          </a:p>
          <a:p>
            <a:pPr lvl="2"/>
            <a:r>
              <a:rPr lang="en-US" sz="2000" dirty="0" smtClean="0"/>
              <a:t>The </a:t>
            </a:r>
            <a:r>
              <a:rPr lang="en-US" sz="2000" dirty="0"/>
              <a:t>ranking government representative stationed in a foreign </a:t>
            </a:r>
            <a:r>
              <a:rPr lang="en-US" sz="2000" dirty="0" smtClean="0"/>
              <a:t>capital.</a:t>
            </a:r>
            <a:endParaRPr lang="en-US" sz="2000" dirty="0"/>
          </a:p>
          <a:p>
            <a:pPr lvl="2"/>
            <a:r>
              <a:rPr lang="en-US" sz="2000" dirty="0" smtClean="0"/>
              <a:t>Host </a:t>
            </a:r>
            <a:r>
              <a:rPr lang="en-US" sz="2000" dirty="0"/>
              <a:t>country typically allows the ambassador control of </a:t>
            </a:r>
            <a:r>
              <a:rPr lang="en-US" sz="2000" dirty="0" smtClean="0"/>
              <a:t>embassy.</a:t>
            </a:r>
            <a:endParaRPr lang="en-US" sz="2000" dirty="0"/>
          </a:p>
          <a:p>
            <a:pPr lvl="3"/>
            <a:r>
              <a:rPr lang="en-US" sz="1600" dirty="0" smtClean="0"/>
              <a:t>Territory</a:t>
            </a:r>
            <a:r>
              <a:rPr lang="en-US" sz="1600" dirty="0"/>
              <a:t>, staff, and vehicles generally afforded diplomatic </a:t>
            </a:r>
            <a:r>
              <a:rPr lang="en-US" sz="1600" dirty="0" smtClean="0"/>
              <a:t>immunity.</a:t>
            </a:r>
            <a:endParaRPr lang="en-US" sz="1600" dirty="0"/>
          </a:p>
          <a:p>
            <a:pPr lvl="2"/>
            <a:r>
              <a:rPr lang="en-US" sz="2000" dirty="0" smtClean="0"/>
              <a:t>Ambassador </a:t>
            </a:r>
            <a:r>
              <a:rPr lang="en-US" sz="2000" dirty="0"/>
              <a:t>must be Accredited and accepted by Host </a:t>
            </a:r>
            <a:r>
              <a:rPr lang="en-US" sz="2000" dirty="0" smtClean="0"/>
              <a:t>Nation.</a:t>
            </a:r>
            <a:endParaRPr lang="en-US" sz="2000" dirty="0"/>
          </a:p>
          <a:p>
            <a:pPr lvl="2"/>
            <a:r>
              <a:rPr lang="en-US" sz="2000" dirty="0" smtClean="0"/>
              <a:t>A </a:t>
            </a:r>
            <a:r>
              <a:rPr lang="en-US" sz="2000" dirty="0"/>
              <a:t>Host Nation may reverse approval of an </a:t>
            </a:r>
            <a:r>
              <a:rPr lang="en-US" sz="2000" dirty="0" smtClean="0"/>
              <a:t>Ambassador.</a:t>
            </a:r>
            <a:endParaRPr lang="en-US" sz="2000" dirty="0"/>
          </a:p>
          <a:p>
            <a:pPr lvl="3"/>
            <a:r>
              <a:rPr lang="en-US" sz="1600" dirty="0" smtClean="0"/>
              <a:t>Declares </a:t>
            </a:r>
            <a:r>
              <a:rPr lang="en-US" sz="1600" dirty="0"/>
              <a:t>the diplomat a persona non grata (unacceptable person</a:t>
            </a:r>
            <a:r>
              <a:rPr lang="en-US" sz="1600" dirty="0" smtClean="0"/>
              <a:t>).</a:t>
            </a:r>
            <a:endParaRPr lang="en-US" sz="1600" dirty="0"/>
          </a:p>
          <a:p>
            <a:pPr lvl="3"/>
            <a:r>
              <a:rPr lang="en-US" sz="1600" dirty="0" smtClean="0"/>
              <a:t>Declaration </a:t>
            </a:r>
            <a:r>
              <a:rPr lang="en-US" sz="1600" dirty="0"/>
              <a:t>usually results in recalling the </a:t>
            </a:r>
            <a:r>
              <a:rPr lang="en-US" sz="1600" dirty="0" smtClean="0"/>
              <a:t>ambassador.</a:t>
            </a:r>
            <a:endParaRPr lang="en-US" sz="1600" dirty="0"/>
          </a:p>
          <a:p>
            <a:pPr lvl="3"/>
            <a:r>
              <a:rPr lang="en-US" sz="1600" dirty="0" smtClean="0"/>
              <a:t>This </a:t>
            </a:r>
            <a:r>
              <a:rPr lang="en-US" sz="1600" dirty="0"/>
              <a:t>is a harsh action and may lead to </a:t>
            </a:r>
            <a:r>
              <a:rPr lang="en-US" sz="1600" dirty="0" smtClean="0"/>
              <a:t>war.</a:t>
            </a:r>
            <a:endParaRPr lang="en-US" sz="16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75438" y="76200"/>
            <a:ext cx="2143125" cy="2143125"/>
          </a:xfrm>
          <a:prstGeom prst="rect">
            <a:avLst/>
          </a:prstGeom>
        </p:spPr>
      </p:pic>
    </p:spTree>
    <p:extLst>
      <p:ext uri="{BB962C8B-B14F-4D97-AF65-F5344CB8AC3E}">
        <p14:creationId xmlns:p14="http://schemas.microsoft.com/office/powerpoint/2010/main" val="396813180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National Recognition</a:t>
            </a:r>
            <a:endParaRPr lang="en-US" dirty="0"/>
          </a:p>
        </p:txBody>
      </p:sp>
      <p:sp>
        <p:nvSpPr>
          <p:cNvPr id="3" name="Content Placeholder 2"/>
          <p:cNvSpPr>
            <a:spLocks noGrp="1"/>
          </p:cNvSpPr>
          <p:nvPr>
            <p:ph idx="1"/>
          </p:nvPr>
        </p:nvSpPr>
        <p:spPr/>
        <p:txBody>
          <a:bodyPr/>
          <a:lstStyle/>
          <a:p>
            <a:r>
              <a:rPr lang="en-US" dirty="0"/>
              <a:t>National Representation</a:t>
            </a:r>
          </a:p>
          <a:p>
            <a:pPr lvl="1"/>
            <a:r>
              <a:rPr lang="en-US" dirty="0"/>
              <a:t>Consul</a:t>
            </a:r>
          </a:p>
          <a:p>
            <a:pPr lvl="2"/>
            <a:r>
              <a:rPr lang="en-US" sz="2000" dirty="0" smtClean="0"/>
              <a:t>An </a:t>
            </a:r>
            <a:r>
              <a:rPr lang="en-US" sz="2000" dirty="0"/>
              <a:t>official appointed by a government to reside in a foreign country </a:t>
            </a:r>
            <a:r>
              <a:rPr lang="en-US" sz="2000" dirty="0" smtClean="0"/>
              <a:t>and represent </a:t>
            </a:r>
            <a:r>
              <a:rPr lang="en-US" sz="2000" dirty="0"/>
              <a:t>its interests </a:t>
            </a:r>
            <a:r>
              <a:rPr lang="en-US" sz="2000" dirty="0" smtClean="0"/>
              <a:t>there.</a:t>
            </a:r>
            <a:endParaRPr lang="en-US" sz="2000" dirty="0"/>
          </a:p>
          <a:p>
            <a:pPr lvl="2"/>
            <a:r>
              <a:rPr lang="en-US" sz="2000" dirty="0" smtClean="0"/>
              <a:t>The </a:t>
            </a:r>
            <a:r>
              <a:rPr lang="en-US" sz="2000" dirty="0"/>
              <a:t>consul is generally the head of the consular section of an </a:t>
            </a:r>
            <a:r>
              <a:rPr lang="en-US" sz="2000" dirty="0" smtClean="0"/>
              <a:t>embassy.</a:t>
            </a:r>
            <a:endParaRPr lang="en-US" sz="2000" dirty="0"/>
          </a:p>
          <a:p>
            <a:pPr lvl="3"/>
            <a:r>
              <a:rPr lang="en-US" sz="1600" dirty="0" smtClean="0"/>
              <a:t>Responsible </a:t>
            </a:r>
            <a:r>
              <a:rPr lang="en-US" sz="1600" dirty="0"/>
              <a:t>for all consular </a:t>
            </a:r>
            <a:r>
              <a:rPr lang="en-US" sz="1600" dirty="0" smtClean="0"/>
              <a:t>services.</a:t>
            </a:r>
            <a:endParaRPr lang="en-US" sz="1600" dirty="0"/>
          </a:p>
          <a:p>
            <a:pPr lvl="4"/>
            <a:r>
              <a:rPr lang="en-US" sz="1600" dirty="0" smtClean="0"/>
              <a:t>Immigrant </a:t>
            </a:r>
            <a:r>
              <a:rPr lang="en-US" sz="1600" dirty="0"/>
              <a:t>and non-immigrant </a:t>
            </a:r>
            <a:r>
              <a:rPr lang="en-US" sz="1600" dirty="0" smtClean="0"/>
              <a:t>visas.</a:t>
            </a:r>
            <a:endParaRPr lang="en-US" sz="1600" dirty="0"/>
          </a:p>
          <a:p>
            <a:pPr lvl="4"/>
            <a:r>
              <a:rPr lang="en-US" sz="1600" dirty="0" smtClean="0"/>
              <a:t>Passports.</a:t>
            </a:r>
            <a:endParaRPr lang="en-US" sz="1600" dirty="0"/>
          </a:p>
          <a:p>
            <a:pPr lvl="4"/>
            <a:r>
              <a:rPr lang="en-US" sz="1600" dirty="0" smtClean="0"/>
              <a:t>Citizen </a:t>
            </a:r>
            <a:r>
              <a:rPr lang="en-US" sz="1600" dirty="0"/>
              <a:t>services for expatriates living/traveling in host </a:t>
            </a:r>
            <a:r>
              <a:rPr lang="en-US" sz="1600" dirty="0" smtClean="0"/>
              <a:t>country.</a:t>
            </a:r>
            <a:endParaRPr lang="en-US" sz="16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8000" y="76200"/>
            <a:ext cx="2106613" cy="2106613"/>
          </a:xfrm>
          <a:prstGeom prst="rect">
            <a:avLst/>
          </a:prstGeom>
        </p:spPr>
      </p:pic>
    </p:spTree>
    <p:extLst>
      <p:ext uri="{BB962C8B-B14F-4D97-AF65-F5344CB8AC3E}">
        <p14:creationId xmlns:p14="http://schemas.microsoft.com/office/powerpoint/2010/main" val="37332155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Citizenship in the World</a:t>
            </a:r>
            <a:endParaRPr lang="en-US" dirty="0"/>
          </a:p>
        </p:txBody>
      </p:sp>
      <p:sp>
        <p:nvSpPr>
          <p:cNvPr id="3" name="Content Placeholder 2"/>
          <p:cNvSpPr>
            <a:spLocks noGrp="1"/>
          </p:cNvSpPr>
          <p:nvPr>
            <p:ph idx="1"/>
          </p:nvPr>
        </p:nvSpPr>
        <p:spPr/>
        <p:txBody>
          <a:bodyPr/>
          <a:lstStyle/>
          <a:p>
            <a:r>
              <a:rPr lang="en-US" dirty="0"/>
              <a:t>You were born on earth and are by default a citizen of this </a:t>
            </a:r>
            <a:r>
              <a:rPr lang="en-US" dirty="0" smtClean="0"/>
              <a:t>world.</a:t>
            </a:r>
            <a:endParaRPr lang="en-US" dirty="0"/>
          </a:p>
          <a:p>
            <a:r>
              <a:rPr lang="en-US" dirty="0" smtClean="0"/>
              <a:t>This </a:t>
            </a:r>
            <a:r>
              <a:rPr lang="en-US" dirty="0"/>
              <a:t>Citizenship in this large community comes with:</a:t>
            </a:r>
          </a:p>
          <a:p>
            <a:pPr lvl="1"/>
            <a:r>
              <a:rPr lang="en-US" b="0" dirty="0" smtClean="0"/>
              <a:t>Privileges.</a:t>
            </a:r>
            <a:endParaRPr lang="en-US" b="0" dirty="0"/>
          </a:p>
          <a:p>
            <a:pPr lvl="1"/>
            <a:r>
              <a:rPr lang="en-US" b="0" dirty="0" smtClean="0"/>
              <a:t>Freedoms.</a:t>
            </a:r>
            <a:endParaRPr lang="en-US" b="0" dirty="0"/>
          </a:p>
          <a:p>
            <a:pPr lvl="1"/>
            <a:r>
              <a:rPr lang="en-US" b="0" dirty="0" smtClean="0"/>
              <a:t>Duties.</a:t>
            </a:r>
            <a:endParaRPr lang="en-US" b="0" dirty="0"/>
          </a:p>
        </p:txBody>
      </p:sp>
      <p:pic>
        <p:nvPicPr>
          <p:cNvPr id="5" name="Picture 4"/>
          <p:cNvPicPr>
            <a:picLocks noChangeAspect="1"/>
          </p:cNvPicPr>
          <p:nvPr/>
        </p:nvPicPr>
        <p:blipFill>
          <a:blip r:embed="rId2"/>
          <a:stretch>
            <a:fillRect/>
          </a:stretch>
        </p:blipFill>
        <p:spPr>
          <a:xfrm>
            <a:off x="4724400" y="2947458"/>
            <a:ext cx="3733800" cy="3733800"/>
          </a:xfrm>
          <a:prstGeom prst="rect">
            <a:avLst/>
          </a:prstGeom>
        </p:spPr>
      </p:pic>
    </p:spTree>
    <p:extLst>
      <p:ext uri="{BB962C8B-B14F-4D97-AF65-F5344CB8AC3E}">
        <p14:creationId xmlns:p14="http://schemas.microsoft.com/office/powerpoint/2010/main" val="372328581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National Recognition</a:t>
            </a:r>
            <a:endParaRPr lang="en-US" dirty="0"/>
          </a:p>
        </p:txBody>
      </p:sp>
      <p:sp>
        <p:nvSpPr>
          <p:cNvPr id="3" name="Content Placeholder 2"/>
          <p:cNvSpPr>
            <a:spLocks noGrp="1"/>
          </p:cNvSpPr>
          <p:nvPr>
            <p:ph idx="1"/>
          </p:nvPr>
        </p:nvSpPr>
        <p:spPr>
          <a:xfrm>
            <a:off x="1624013" y="1268413"/>
            <a:ext cx="7340600" cy="3303587"/>
          </a:xfrm>
        </p:spPr>
        <p:txBody>
          <a:bodyPr/>
          <a:lstStyle/>
          <a:p>
            <a:r>
              <a:rPr lang="en-US" dirty="0"/>
              <a:t>National Representation</a:t>
            </a:r>
          </a:p>
          <a:p>
            <a:pPr lvl="1"/>
            <a:r>
              <a:rPr lang="en-US" dirty="0"/>
              <a:t>Bureau of International Information </a:t>
            </a:r>
            <a:r>
              <a:rPr lang="en-US" dirty="0" smtClean="0"/>
              <a:t>Programs.</a:t>
            </a:r>
            <a:endParaRPr lang="en-US" dirty="0"/>
          </a:p>
          <a:p>
            <a:pPr lvl="2"/>
            <a:r>
              <a:rPr lang="en-US" sz="2000" dirty="0" smtClean="0"/>
              <a:t>Supports </a:t>
            </a:r>
            <a:r>
              <a:rPr lang="en-US" sz="2000" dirty="0"/>
              <a:t>the Department of State’s public </a:t>
            </a:r>
            <a:r>
              <a:rPr lang="en-US" sz="2000" dirty="0" smtClean="0"/>
              <a:t>diplomacy.</a:t>
            </a:r>
            <a:endParaRPr lang="en-US" sz="2000" dirty="0"/>
          </a:p>
          <a:p>
            <a:pPr lvl="2"/>
            <a:r>
              <a:rPr lang="en-US" sz="2000" dirty="0" smtClean="0"/>
              <a:t>“provides </a:t>
            </a:r>
            <a:r>
              <a:rPr lang="en-US" sz="2000" dirty="0"/>
              <a:t>and supports the places, content, and infrastructure </a:t>
            </a:r>
            <a:r>
              <a:rPr lang="en-US" sz="2000" dirty="0" smtClean="0"/>
              <a:t>needed for </a:t>
            </a:r>
            <a:r>
              <a:rPr lang="en-US" sz="2000" dirty="0"/>
              <a:t>sustained conversations with foreign audiences to build </a:t>
            </a:r>
            <a:r>
              <a:rPr lang="en-US" sz="2000" dirty="0" smtClean="0"/>
              <a:t>America's reputation abroad”.</a:t>
            </a:r>
            <a:endParaRPr lang="en-US" sz="2000" dirty="0"/>
          </a:p>
          <a:p>
            <a:pPr lvl="3"/>
            <a:r>
              <a:rPr lang="en-US" sz="1600" dirty="0" smtClean="0"/>
              <a:t>Over </a:t>
            </a:r>
            <a:r>
              <a:rPr lang="en-US" sz="1600" dirty="0"/>
              <a:t>700 American Spaces around the </a:t>
            </a:r>
            <a:r>
              <a:rPr lang="en-US" sz="1600" dirty="0" smtClean="0"/>
              <a:t>world.</a:t>
            </a:r>
            <a:endParaRPr lang="en-US" sz="1600" dirty="0"/>
          </a:p>
          <a:p>
            <a:pPr lvl="3"/>
            <a:r>
              <a:rPr lang="en-US" sz="1600" dirty="0" smtClean="0"/>
              <a:t>Social </a:t>
            </a:r>
            <a:r>
              <a:rPr lang="en-US" sz="1600" dirty="0"/>
              <a:t>media community with over 12 million </a:t>
            </a:r>
            <a:r>
              <a:rPr lang="en-US" sz="1600" dirty="0" smtClean="0"/>
              <a:t>followers.</a:t>
            </a:r>
            <a:endParaRPr lang="en-US" sz="1600"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14800" y="4648200"/>
            <a:ext cx="1988657" cy="1981200"/>
          </a:xfrm>
          <a:prstGeom prst="rect">
            <a:avLst/>
          </a:prstGeom>
        </p:spPr>
      </p:pic>
    </p:spTree>
    <p:extLst>
      <p:ext uri="{BB962C8B-B14F-4D97-AF65-F5344CB8AC3E}">
        <p14:creationId xmlns:p14="http://schemas.microsoft.com/office/powerpoint/2010/main" val="172512966"/>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National Recognition</a:t>
            </a:r>
            <a:endParaRPr lang="en-US" dirty="0"/>
          </a:p>
        </p:txBody>
      </p:sp>
      <p:sp>
        <p:nvSpPr>
          <p:cNvPr id="3" name="Content Placeholder 2"/>
          <p:cNvSpPr>
            <a:spLocks noGrp="1"/>
          </p:cNvSpPr>
          <p:nvPr>
            <p:ph idx="1"/>
          </p:nvPr>
        </p:nvSpPr>
        <p:spPr>
          <a:xfrm>
            <a:off x="1624013" y="1268413"/>
            <a:ext cx="7340600" cy="3074987"/>
          </a:xfrm>
        </p:spPr>
        <p:txBody>
          <a:bodyPr/>
          <a:lstStyle/>
          <a:p>
            <a:r>
              <a:rPr lang="en-US" dirty="0"/>
              <a:t>National Representation</a:t>
            </a:r>
          </a:p>
          <a:p>
            <a:pPr lvl="1"/>
            <a:r>
              <a:rPr lang="en-US" dirty="0"/>
              <a:t>Agency for International Development aka </a:t>
            </a:r>
            <a:r>
              <a:rPr lang="en-US" dirty="0" smtClean="0"/>
              <a:t>USAID.</a:t>
            </a:r>
            <a:endParaRPr lang="en-US" dirty="0"/>
          </a:p>
          <a:p>
            <a:pPr lvl="2"/>
            <a:r>
              <a:rPr lang="en-US" sz="2000" dirty="0" smtClean="0"/>
              <a:t>Advances </a:t>
            </a:r>
            <a:r>
              <a:rPr lang="en-US" sz="2000" dirty="0"/>
              <a:t>U.S. national security and economic </a:t>
            </a:r>
            <a:r>
              <a:rPr lang="en-US" sz="2000" dirty="0" smtClean="0"/>
              <a:t>prosperity.</a:t>
            </a:r>
            <a:endParaRPr lang="en-US" sz="2000" dirty="0"/>
          </a:p>
          <a:p>
            <a:pPr lvl="2"/>
            <a:r>
              <a:rPr lang="en-US" sz="2000" dirty="0" smtClean="0"/>
              <a:t>Demonstrates </a:t>
            </a:r>
            <a:r>
              <a:rPr lang="en-US" sz="2000" dirty="0"/>
              <a:t>American </a:t>
            </a:r>
            <a:r>
              <a:rPr lang="en-US" sz="2000" dirty="0" smtClean="0"/>
              <a:t>generosity.</a:t>
            </a:r>
            <a:endParaRPr lang="en-US" sz="2000" dirty="0"/>
          </a:p>
          <a:p>
            <a:pPr lvl="2"/>
            <a:r>
              <a:rPr lang="en-US" sz="2000" dirty="0" smtClean="0"/>
              <a:t>Promotes </a:t>
            </a:r>
            <a:r>
              <a:rPr lang="en-US" sz="2000" dirty="0"/>
              <a:t>a path to recipient self-reliance and </a:t>
            </a:r>
            <a:r>
              <a:rPr lang="en-US" sz="2000" dirty="0" smtClean="0"/>
              <a:t>resilience.</a:t>
            </a:r>
            <a:endParaRPr lang="en-US" sz="2000" dirty="0"/>
          </a:p>
        </p:txBody>
      </p:sp>
      <p:sp>
        <p:nvSpPr>
          <p:cNvPr id="4" name="Rectangle 3"/>
          <p:cNvSpPr/>
          <p:nvPr/>
        </p:nvSpPr>
        <p:spPr>
          <a:xfrm>
            <a:off x="1801813" y="4343400"/>
            <a:ext cx="7162800" cy="1862667"/>
          </a:xfrm>
          <a:prstGeom prst="rect">
            <a:avLst/>
          </a:prstGeom>
        </p:spPr>
        <p:txBody>
          <a:bodyPr wrap="square" numCol="2">
            <a:spAutoFit/>
          </a:bodyPr>
          <a:lstStyle/>
          <a:p>
            <a:pPr marL="573088" lvl="3" indent="-285750">
              <a:buFont typeface="Arial" panose="020B0604020202020204" pitchFamily="34" charset="0"/>
              <a:buChar char="•"/>
            </a:pPr>
            <a:r>
              <a:rPr lang="en-US" sz="1600" dirty="0">
                <a:hlinkClick r:id="rId2"/>
              </a:rPr>
              <a:t>Agriculture and Food Security</a:t>
            </a:r>
            <a:endParaRPr lang="en-US" sz="1600" dirty="0"/>
          </a:p>
          <a:p>
            <a:pPr marL="573088" lvl="3" indent="-285750">
              <a:buFont typeface="Arial" panose="020B0604020202020204" pitchFamily="34" charset="0"/>
              <a:buChar char="•"/>
            </a:pPr>
            <a:r>
              <a:rPr lang="en-US" sz="1600" dirty="0">
                <a:hlinkClick r:id="rId3"/>
              </a:rPr>
              <a:t>Democracy, Human Rights and Governance</a:t>
            </a:r>
            <a:endParaRPr lang="en-US" sz="1600" dirty="0"/>
          </a:p>
          <a:p>
            <a:pPr marL="573088" lvl="3" indent="-285750">
              <a:buFont typeface="Arial" panose="020B0604020202020204" pitchFamily="34" charset="0"/>
              <a:buChar char="•"/>
            </a:pPr>
            <a:r>
              <a:rPr lang="en-US" sz="1600" dirty="0">
                <a:hlinkClick r:id="rId4"/>
              </a:rPr>
              <a:t>Economic Growth and Trade</a:t>
            </a:r>
            <a:endParaRPr lang="en-US" sz="1600" dirty="0"/>
          </a:p>
          <a:p>
            <a:pPr marL="573088" lvl="3" indent="-285750">
              <a:buFont typeface="Arial" panose="020B0604020202020204" pitchFamily="34" charset="0"/>
              <a:buChar char="•"/>
            </a:pPr>
            <a:r>
              <a:rPr lang="en-US" sz="1600" dirty="0">
                <a:hlinkClick r:id="rId5"/>
              </a:rPr>
              <a:t>Education</a:t>
            </a:r>
            <a:endParaRPr lang="en-US" sz="1600" dirty="0"/>
          </a:p>
          <a:p>
            <a:pPr marL="573088" lvl="3" indent="-285750">
              <a:buFont typeface="Arial" panose="020B0604020202020204" pitchFamily="34" charset="0"/>
              <a:buChar char="•"/>
            </a:pPr>
            <a:r>
              <a:rPr lang="en-US" sz="1600" dirty="0">
                <a:hlinkClick r:id="rId6"/>
              </a:rPr>
              <a:t>Environment and Global Climate Change</a:t>
            </a:r>
            <a:endParaRPr lang="en-US" sz="1600" dirty="0"/>
          </a:p>
          <a:p>
            <a:pPr marL="633413" lvl="3" indent="-285750">
              <a:buFont typeface="Arial" panose="020B0604020202020204" pitchFamily="34" charset="0"/>
              <a:buChar char="•"/>
            </a:pPr>
            <a:r>
              <a:rPr lang="en-US" sz="1600" dirty="0">
                <a:hlinkClick r:id="rId7"/>
              </a:rPr>
              <a:t>Gender Equality and Women’s </a:t>
            </a:r>
            <a:r>
              <a:rPr lang="en-US" sz="1600" dirty="0" smtClean="0">
                <a:hlinkClick r:id="rId7"/>
              </a:rPr>
              <a:t>Empowerment</a:t>
            </a:r>
            <a:endParaRPr lang="en-US" sz="1600" dirty="0"/>
          </a:p>
          <a:p>
            <a:pPr marL="633413" lvl="3" indent="-285750">
              <a:buFont typeface="Arial" panose="020B0604020202020204" pitchFamily="34" charset="0"/>
              <a:buChar char="•"/>
            </a:pPr>
            <a:r>
              <a:rPr lang="en-US" sz="1600" dirty="0" smtClean="0">
                <a:hlinkClick r:id="rId8"/>
              </a:rPr>
              <a:t>Global </a:t>
            </a:r>
            <a:r>
              <a:rPr lang="en-US" sz="1600" dirty="0">
                <a:hlinkClick r:id="rId8"/>
              </a:rPr>
              <a:t>Health</a:t>
            </a:r>
            <a:endParaRPr lang="en-US" sz="1600" dirty="0"/>
          </a:p>
          <a:p>
            <a:pPr marL="633413" lvl="3" indent="-285750">
              <a:buFont typeface="Arial" panose="020B0604020202020204" pitchFamily="34" charset="0"/>
              <a:buChar char="•"/>
            </a:pPr>
            <a:r>
              <a:rPr lang="en-US" sz="1600" dirty="0">
                <a:hlinkClick r:id="rId9"/>
              </a:rPr>
              <a:t>Humanitarian Assistance</a:t>
            </a:r>
            <a:endParaRPr lang="en-US" sz="1600" dirty="0"/>
          </a:p>
          <a:p>
            <a:pPr marL="633413" lvl="3" indent="-285750">
              <a:buFont typeface="Arial" panose="020B0604020202020204" pitchFamily="34" charset="0"/>
              <a:buChar char="•"/>
            </a:pPr>
            <a:r>
              <a:rPr lang="en-US" sz="1600" dirty="0">
                <a:hlinkClick r:id="rId10"/>
              </a:rPr>
              <a:t>Water and Sanitation</a:t>
            </a:r>
            <a:endParaRPr lang="en-US" sz="1600" dirty="0"/>
          </a:p>
          <a:p>
            <a:pPr marL="633413" lvl="3" indent="-285750">
              <a:buFont typeface="Arial" panose="020B0604020202020204" pitchFamily="34" charset="0"/>
              <a:buChar char="•"/>
            </a:pPr>
            <a:r>
              <a:rPr lang="en-US" sz="1600" dirty="0">
                <a:hlinkClick r:id="rId11"/>
              </a:rPr>
              <a:t>Working in Crisis and Conflict</a:t>
            </a:r>
            <a:endParaRPr lang="en-US" sz="1600" dirty="0"/>
          </a:p>
          <a:p>
            <a:pPr marL="633413" lvl="3" indent="-285750">
              <a:buFont typeface="Arial" panose="020B0604020202020204" pitchFamily="34" charset="0"/>
              <a:buChar char="•"/>
            </a:pPr>
            <a:r>
              <a:rPr lang="en-US" sz="1600" dirty="0">
                <a:hlinkClick r:id="rId12"/>
              </a:rPr>
              <a:t>U.S. Global Development Lab</a:t>
            </a:r>
            <a:endParaRPr lang="en-US" sz="1600" dirty="0"/>
          </a:p>
        </p:txBody>
      </p:sp>
    </p:spTree>
    <p:extLst>
      <p:ext uri="{BB962C8B-B14F-4D97-AF65-F5344CB8AC3E}">
        <p14:creationId xmlns:p14="http://schemas.microsoft.com/office/powerpoint/2010/main" val="1287959864"/>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National Recognition</a:t>
            </a:r>
            <a:endParaRPr lang="en-US" dirty="0"/>
          </a:p>
        </p:txBody>
      </p:sp>
      <p:sp>
        <p:nvSpPr>
          <p:cNvPr id="3" name="Content Placeholder 2"/>
          <p:cNvSpPr>
            <a:spLocks noGrp="1"/>
          </p:cNvSpPr>
          <p:nvPr>
            <p:ph idx="1"/>
          </p:nvPr>
        </p:nvSpPr>
        <p:spPr>
          <a:xfrm>
            <a:off x="1624012" y="1268413"/>
            <a:ext cx="7443787" cy="5040312"/>
          </a:xfrm>
        </p:spPr>
        <p:txBody>
          <a:bodyPr/>
          <a:lstStyle/>
          <a:p>
            <a:r>
              <a:rPr lang="en-US" dirty="0"/>
              <a:t>National Representation</a:t>
            </a:r>
          </a:p>
          <a:p>
            <a:pPr lvl="1"/>
            <a:r>
              <a:rPr lang="en-US" dirty="0"/>
              <a:t>United States and Foreign Commercial </a:t>
            </a:r>
            <a:r>
              <a:rPr lang="en-US" dirty="0" smtClean="0"/>
              <a:t>Service.</a:t>
            </a:r>
            <a:endParaRPr lang="en-US" dirty="0"/>
          </a:p>
          <a:p>
            <a:pPr lvl="2"/>
            <a:r>
              <a:rPr lang="en-US" sz="2000" dirty="0" smtClean="0"/>
              <a:t>U.S</a:t>
            </a:r>
            <a:r>
              <a:rPr lang="en-US" sz="2000" dirty="0"/>
              <a:t>. Department of Commerce's International Trade </a:t>
            </a:r>
            <a:r>
              <a:rPr lang="en-US" sz="2000" dirty="0" smtClean="0"/>
              <a:t>Administration.</a:t>
            </a:r>
            <a:endParaRPr lang="en-US" sz="2000" dirty="0"/>
          </a:p>
          <a:p>
            <a:pPr lvl="2"/>
            <a:r>
              <a:rPr lang="en-US" sz="2000" dirty="0" smtClean="0"/>
              <a:t>Mission </a:t>
            </a:r>
            <a:r>
              <a:rPr lang="en-US" sz="2000" dirty="0"/>
              <a:t>of CS is to advance and protect strategic U.S. commercial </a:t>
            </a:r>
            <a:r>
              <a:rPr lang="en-US" sz="2000" dirty="0" smtClean="0"/>
              <a:t>and economic </a:t>
            </a:r>
            <a:r>
              <a:rPr lang="en-US" sz="2000" dirty="0"/>
              <a:t>interests around the </a:t>
            </a:r>
            <a:r>
              <a:rPr lang="en-US" sz="2000" dirty="0" smtClean="0"/>
              <a:t>world.</a:t>
            </a:r>
            <a:endParaRPr lang="en-US" sz="2000" dirty="0"/>
          </a:p>
          <a:p>
            <a:pPr lvl="2"/>
            <a:r>
              <a:rPr lang="en-US" sz="2000" dirty="0" smtClean="0"/>
              <a:t>Helps </a:t>
            </a:r>
            <a:r>
              <a:rPr lang="en-US" sz="2000" dirty="0"/>
              <a:t>thousands of U.S. companies to export goods and </a:t>
            </a:r>
            <a:r>
              <a:rPr lang="en-US" sz="2000" dirty="0" smtClean="0"/>
              <a:t>services.</a:t>
            </a:r>
            <a:endParaRPr lang="en-US" sz="2000" dirty="0"/>
          </a:p>
          <a:p>
            <a:pPr lvl="3"/>
            <a:r>
              <a:rPr lang="en-US" sz="1600" dirty="0" smtClean="0"/>
              <a:t>Broadening </a:t>
            </a:r>
            <a:r>
              <a:rPr lang="en-US" sz="1600" dirty="0"/>
              <a:t>and deepening the U.S. exporter </a:t>
            </a:r>
            <a:r>
              <a:rPr lang="en-US" sz="1600" dirty="0" smtClean="0"/>
              <a:t>base.</a:t>
            </a:r>
            <a:endParaRPr lang="en-US" sz="1600" dirty="0"/>
          </a:p>
          <a:p>
            <a:pPr lvl="3"/>
            <a:r>
              <a:rPr lang="en-US" sz="1600" dirty="0" smtClean="0"/>
              <a:t>Removing </a:t>
            </a:r>
            <a:r>
              <a:rPr lang="en-US" sz="1600" dirty="0"/>
              <a:t>obstacles to export success of U.S. small/med </a:t>
            </a:r>
            <a:r>
              <a:rPr lang="en-US" sz="1600" dirty="0" smtClean="0"/>
              <a:t>companies.</a:t>
            </a:r>
            <a:endParaRPr lang="en-US" sz="1600" dirty="0"/>
          </a:p>
          <a:p>
            <a:pPr lvl="3"/>
            <a:r>
              <a:rPr lang="en-US" sz="1600" dirty="0" smtClean="0"/>
              <a:t>Advancing </a:t>
            </a:r>
            <a:r>
              <a:rPr lang="en-US" sz="1600" dirty="0"/>
              <a:t>U.S. business interests around the </a:t>
            </a:r>
            <a:r>
              <a:rPr lang="en-US" sz="1600" dirty="0" smtClean="0"/>
              <a:t>world.</a:t>
            </a:r>
            <a:endParaRPr lang="en-US" sz="1600" dirty="0"/>
          </a:p>
          <a:p>
            <a:pPr lvl="3"/>
            <a:r>
              <a:rPr lang="en-US" sz="1600" dirty="0" smtClean="0"/>
              <a:t>Attracting </a:t>
            </a:r>
            <a:r>
              <a:rPr lang="en-US" sz="1600" dirty="0"/>
              <a:t>foreign direct </a:t>
            </a:r>
            <a:r>
              <a:rPr lang="en-US" sz="1600" dirty="0" smtClean="0"/>
              <a:t>investment.</a:t>
            </a:r>
            <a:endParaRPr lang="en-US" sz="1600" dirty="0"/>
          </a:p>
          <a:p>
            <a:pPr lvl="3"/>
            <a:r>
              <a:rPr lang="en-US" sz="1600" dirty="0" smtClean="0"/>
              <a:t>Supporting </a:t>
            </a:r>
            <a:r>
              <a:rPr lang="en-US" sz="1600" dirty="0"/>
              <a:t>job creation throughout the United </a:t>
            </a:r>
            <a:r>
              <a:rPr lang="en-US" sz="1600" dirty="0" smtClean="0"/>
              <a:t>States.</a:t>
            </a:r>
            <a:endParaRPr lang="en-US" sz="1600" dirty="0"/>
          </a:p>
        </p:txBody>
      </p:sp>
    </p:spTree>
    <p:extLst>
      <p:ext uri="{BB962C8B-B14F-4D97-AF65-F5344CB8AC3E}">
        <p14:creationId xmlns:p14="http://schemas.microsoft.com/office/powerpoint/2010/main" val="2621012333"/>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National Recognition</a:t>
            </a:r>
            <a:endParaRPr lang="en-US" dirty="0"/>
          </a:p>
        </p:txBody>
      </p:sp>
      <p:sp>
        <p:nvSpPr>
          <p:cNvPr id="3" name="Content Placeholder 2"/>
          <p:cNvSpPr>
            <a:spLocks noGrp="1"/>
          </p:cNvSpPr>
          <p:nvPr>
            <p:ph idx="1"/>
          </p:nvPr>
        </p:nvSpPr>
        <p:spPr>
          <a:xfrm>
            <a:off x="1624013" y="1268412"/>
            <a:ext cx="5157787" cy="5589587"/>
          </a:xfrm>
        </p:spPr>
        <p:txBody>
          <a:bodyPr/>
          <a:lstStyle/>
          <a:p>
            <a:r>
              <a:rPr lang="en-US" dirty="0"/>
              <a:t>National Representation</a:t>
            </a:r>
          </a:p>
          <a:p>
            <a:pPr lvl="1"/>
            <a:r>
              <a:rPr lang="en-US" dirty="0"/>
              <a:t>Purpose of a passport for international </a:t>
            </a:r>
            <a:r>
              <a:rPr lang="en-US" dirty="0" smtClean="0"/>
              <a:t>travel.</a:t>
            </a:r>
            <a:endParaRPr lang="en-US" dirty="0"/>
          </a:p>
          <a:p>
            <a:pPr lvl="2"/>
            <a:r>
              <a:rPr lang="en-US" sz="2000" dirty="0" smtClean="0"/>
              <a:t>Issued </a:t>
            </a:r>
            <a:r>
              <a:rPr lang="en-US" sz="2000" dirty="0"/>
              <a:t>by government affirming individual’s </a:t>
            </a:r>
            <a:r>
              <a:rPr lang="en-US" sz="2000" dirty="0" smtClean="0"/>
              <a:t>nationality.</a:t>
            </a:r>
            <a:endParaRPr lang="en-US" sz="2000" dirty="0"/>
          </a:p>
          <a:p>
            <a:pPr lvl="2"/>
            <a:r>
              <a:rPr lang="en-US" sz="2000" dirty="0" smtClean="0"/>
              <a:t>Certifies </a:t>
            </a:r>
            <a:r>
              <a:rPr lang="en-US" sz="2000" dirty="0"/>
              <a:t>the identity and nationality of its </a:t>
            </a:r>
            <a:r>
              <a:rPr lang="en-US" sz="2000" dirty="0" smtClean="0"/>
              <a:t>holder.</a:t>
            </a:r>
            <a:endParaRPr lang="en-US" sz="2000" dirty="0"/>
          </a:p>
          <a:p>
            <a:pPr lvl="2"/>
            <a:r>
              <a:rPr lang="en-US" sz="2000" dirty="0" smtClean="0"/>
              <a:t>A </a:t>
            </a:r>
            <a:r>
              <a:rPr lang="en-US" sz="2000" dirty="0"/>
              <a:t>passport does not of itself create any rights in the country </a:t>
            </a:r>
            <a:r>
              <a:rPr lang="en-US" sz="2000" dirty="0" smtClean="0"/>
              <a:t>visited.</a:t>
            </a:r>
            <a:endParaRPr lang="en-US" sz="2000" dirty="0"/>
          </a:p>
          <a:p>
            <a:pPr lvl="2"/>
            <a:r>
              <a:rPr lang="en-US" sz="2000" dirty="0" smtClean="0"/>
              <a:t>International </a:t>
            </a:r>
            <a:r>
              <a:rPr lang="en-US" sz="2000" dirty="0"/>
              <a:t>custom and treaties may allow </a:t>
            </a:r>
            <a:r>
              <a:rPr lang="en-US" sz="2000" dirty="0" smtClean="0"/>
              <a:t>for:</a:t>
            </a:r>
            <a:endParaRPr lang="en-US" sz="2000" dirty="0"/>
          </a:p>
          <a:p>
            <a:pPr lvl="3"/>
            <a:r>
              <a:rPr lang="en-US" sz="1600" dirty="0" smtClean="0"/>
              <a:t>Safe passage.</a:t>
            </a:r>
            <a:endParaRPr lang="en-US" sz="1600" dirty="0"/>
          </a:p>
          <a:p>
            <a:pPr lvl="3"/>
            <a:r>
              <a:rPr lang="en-US" sz="1600" dirty="0" smtClean="0"/>
              <a:t>Lawful aid.</a:t>
            </a:r>
            <a:endParaRPr lang="en-US" sz="1600" dirty="0"/>
          </a:p>
          <a:p>
            <a:pPr lvl="3"/>
            <a:r>
              <a:rPr lang="en-US" sz="1600" dirty="0" smtClean="0"/>
              <a:t>Protection </a:t>
            </a:r>
            <a:r>
              <a:rPr lang="en-US" sz="1600" dirty="0"/>
              <a:t>while under a foreign government’s </a:t>
            </a:r>
            <a:r>
              <a:rPr lang="en-US" sz="1600" dirty="0" smtClean="0"/>
              <a:t>jurisdiction.</a:t>
            </a:r>
            <a:endParaRPr lang="en-US" sz="1600"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05600" y="1371600"/>
            <a:ext cx="2337359" cy="3733800"/>
          </a:xfrm>
          <a:prstGeom prst="rect">
            <a:avLst/>
          </a:prstGeom>
        </p:spPr>
      </p:pic>
    </p:spTree>
    <p:extLst>
      <p:ext uri="{BB962C8B-B14F-4D97-AF65-F5344CB8AC3E}">
        <p14:creationId xmlns:p14="http://schemas.microsoft.com/office/powerpoint/2010/main" val="1806824827"/>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National Recognition</a:t>
            </a:r>
            <a:endParaRPr lang="en-US" dirty="0"/>
          </a:p>
        </p:txBody>
      </p:sp>
      <p:sp>
        <p:nvSpPr>
          <p:cNvPr id="3" name="Content Placeholder 2"/>
          <p:cNvSpPr>
            <a:spLocks noGrp="1"/>
          </p:cNvSpPr>
          <p:nvPr>
            <p:ph idx="1"/>
          </p:nvPr>
        </p:nvSpPr>
        <p:spPr/>
        <p:txBody>
          <a:bodyPr/>
          <a:lstStyle/>
          <a:p>
            <a:r>
              <a:rPr lang="en-US" dirty="0"/>
              <a:t>National Representation</a:t>
            </a:r>
          </a:p>
          <a:p>
            <a:pPr lvl="1"/>
            <a:r>
              <a:rPr lang="en-US" dirty="0"/>
              <a:t>Purpose of a visa for international </a:t>
            </a:r>
            <a:r>
              <a:rPr lang="en-US" dirty="0" smtClean="0"/>
              <a:t>travel.</a:t>
            </a:r>
            <a:endParaRPr lang="en-US" dirty="0"/>
          </a:p>
          <a:p>
            <a:pPr lvl="2"/>
            <a:r>
              <a:rPr lang="en-US" sz="2000" dirty="0" smtClean="0"/>
              <a:t>Conditional </a:t>
            </a:r>
            <a:r>
              <a:rPr lang="en-US" sz="2000" dirty="0"/>
              <a:t>authorization granted by a territory to a foreigner, </a:t>
            </a:r>
            <a:r>
              <a:rPr lang="en-US" sz="2000" dirty="0" smtClean="0"/>
              <a:t>allowing:</a:t>
            </a:r>
            <a:endParaRPr lang="en-US" sz="2000" dirty="0"/>
          </a:p>
          <a:p>
            <a:pPr lvl="3"/>
            <a:r>
              <a:rPr lang="en-US" sz="1600" dirty="0" smtClean="0"/>
              <a:t>Foreigner </a:t>
            </a:r>
            <a:r>
              <a:rPr lang="en-US" sz="1600" dirty="0"/>
              <a:t>to </a:t>
            </a:r>
            <a:r>
              <a:rPr lang="en-US" sz="1600" dirty="0" smtClean="0"/>
              <a:t>enter.</a:t>
            </a:r>
            <a:endParaRPr lang="en-US" sz="1600" dirty="0"/>
          </a:p>
          <a:p>
            <a:pPr lvl="3"/>
            <a:r>
              <a:rPr lang="en-US" sz="1600" dirty="0" smtClean="0"/>
              <a:t>To </a:t>
            </a:r>
            <a:r>
              <a:rPr lang="en-US" sz="1600" dirty="0"/>
              <a:t>remain </a:t>
            </a:r>
            <a:r>
              <a:rPr lang="en-US" sz="1600" dirty="0" smtClean="0"/>
              <a:t>within.</a:t>
            </a:r>
            <a:endParaRPr lang="en-US" sz="1600" dirty="0"/>
          </a:p>
          <a:p>
            <a:pPr lvl="3"/>
            <a:r>
              <a:rPr lang="en-US" sz="1600" dirty="0" smtClean="0"/>
              <a:t>To </a:t>
            </a:r>
            <a:r>
              <a:rPr lang="en-US" sz="1600" dirty="0"/>
              <a:t>leave that </a:t>
            </a:r>
            <a:r>
              <a:rPr lang="en-US" sz="1600" dirty="0" smtClean="0"/>
              <a:t>territory.</a:t>
            </a:r>
            <a:endParaRPr lang="en-US" sz="1600" dirty="0"/>
          </a:p>
          <a:p>
            <a:pPr lvl="2"/>
            <a:r>
              <a:rPr lang="en-US" sz="2000" dirty="0"/>
              <a:t>Typically include limits </a:t>
            </a:r>
            <a:r>
              <a:rPr lang="en-US" sz="2000" dirty="0" smtClean="0"/>
              <a:t>on:</a:t>
            </a:r>
            <a:endParaRPr lang="en-US" sz="2000" dirty="0"/>
          </a:p>
          <a:p>
            <a:pPr lvl="3"/>
            <a:r>
              <a:rPr lang="en-US" sz="1600" dirty="0" smtClean="0"/>
              <a:t>Duration </a:t>
            </a:r>
            <a:r>
              <a:rPr lang="en-US" sz="1600" dirty="0"/>
              <a:t>of the foreigner's </a:t>
            </a:r>
            <a:r>
              <a:rPr lang="en-US" sz="1600" dirty="0" smtClean="0"/>
              <a:t>stay.</a:t>
            </a:r>
            <a:endParaRPr lang="en-US" sz="1600" dirty="0"/>
          </a:p>
          <a:p>
            <a:pPr lvl="3"/>
            <a:r>
              <a:rPr lang="en-US" sz="1600" dirty="0" smtClean="0"/>
              <a:t>Areas </a:t>
            </a:r>
            <a:r>
              <a:rPr lang="en-US" sz="1600" dirty="0"/>
              <a:t>within the country they may </a:t>
            </a:r>
            <a:r>
              <a:rPr lang="en-US" sz="1600" dirty="0" smtClean="0"/>
              <a:t>enter.</a:t>
            </a:r>
            <a:endParaRPr lang="en-US" sz="1600" dirty="0"/>
          </a:p>
          <a:p>
            <a:pPr lvl="3"/>
            <a:r>
              <a:rPr lang="en-US" sz="1600" dirty="0" smtClean="0"/>
              <a:t>Dates </a:t>
            </a:r>
            <a:r>
              <a:rPr lang="en-US" sz="1600" dirty="0"/>
              <a:t>they may </a:t>
            </a:r>
            <a:r>
              <a:rPr lang="en-US" sz="1600" dirty="0" smtClean="0"/>
              <a:t>enter.</a:t>
            </a:r>
            <a:endParaRPr lang="en-US" sz="1600" dirty="0"/>
          </a:p>
          <a:p>
            <a:pPr lvl="3"/>
            <a:r>
              <a:rPr lang="en-US" sz="1600" dirty="0" smtClean="0"/>
              <a:t>Number </a:t>
            </a:r>
            <a:r>
              <a:rPr lang="en-US" sz="1600" dirty="0"/>
              <a:t>of permitted </a:t>
            </a:r>
            <a:r>
              <a:rPr lang="en-US" sz="1600" dirty="0" smtClean="0"/>
              <a:t>visits.</a:t>
            </a:r>
            <a:endParaRPr lang="en-US" sz="1600"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74874" y="2590800"/>
            <a:ext cx="2689739" cy="1787652"/>
          </a:xfrm>
          <a:prstGeom prst="rect">
            <a:avLst/>
          </a:prstGeom>
        </p:spPr>
      </p:pic>
    </p:spTree>
    <p:extLst>
      <p:ext uri="{BB962C8B-B14F-4D97-AF65-F5344CB8AC3E}">
        <p14:creationId xmlns:p14="http://schemas.microsoft.com/office/powerpoint/2010/main" val="2751950590"/>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1763713" y="228600"/>
            <a:ext cx="6480175" cy="990600"/>
          </a:xfrm>
        </p:spPr>
        <p:txBody>
          <a:bodyPr/>
          <a:lstStyle/>
          <a:p>
            <a:r>
              <a:rPr lang="en-US" sz="3200" b="1" dirty="0" smtClean="0">
                <a:solidFill>
                  <a:srgbClr val="000000"/>
                </a:solidFill>
              </a:rPr>
              <a:t>Requirement 7</a:t>
            </a:r>
            <a:endParaRPr lang="uk-UA" sz="3200" b="1" dirty="0" smtClean="0"/>
          </a:p>
        </p:txBody>
      </p:sp>
      <p:sp>
        <p:nvSpPr>
          <p:cNvPr id="4099" name="Rectangle 3"/>
          <p:cNvSpPr>
            <a:spLocks noGrp="1" noChangeArrowheads="1"/>
          </p:cNvSpPr>
          <p:nvPr>
            <p:ph type="body" idx="1"/>
          </p:nvPr>
        </p:nvSpPr>
        <p:spPr>
          <a:xfrm>
            <a:off x="1816100" y="1677988"/>
            <a:ext cx="6716713" cy="4846637"/>
          </a:xfrm>
        </p:spPr>
        <p:txBody>
          <a:bodyPr/>
          <a:lstStyle/>
          <a:p>
            <a:pPr marL="0" indent="0">
              <a:buNone/>
            </a:pPr>
            <a:r>
              <a:rPr lang="en-US" sz="2000" dirty="0"/>
              <a:t>Do TWO of the following (with your parent's permission) and share with your counselor what you have learned:</a:t>
            </a:r>
          </a:p>
          <a:p>
            <a:pPr lvl="1">
              <a:buFont typeface="+mj-lt"/>
              <a:buAutoNum type="alphaLcPeriod"/>
            </a:pPr>
            <a:r>
              <a:rPr lang="en-US" sz="1600" b="0" dirty="0"/>
              <a:t>Visit the website of the U.S. State Department. Learn more about an issue you find interesting that is discussed on this website.</a:t>
            </a:r>
          </a:p>
          <a:p>
            <a:pPr lvl="1">
              <a:buFont typeface="+mj-lt"/>
              <a:buAutoNum type="alphaLcPeriod"/>
            </a:pPr>
            <a:r>
              <a:rPr lang="en-US" sz="1600" b="0" dirty="0"/>
              <a:t>Visit the website of an international news organization or foreign government, OR examine a foreign newspaper available at your local library, bookstore, or newsstand. Find a news story about a human right realized in the United States that is not recognized in another country.</a:t>
            </a:r>
          </a:p>
          <a:p>
            <a:pPr lvl="1">
              <a:buFont typeface="+mj-lt"/>
              <a:buAutoNum type="alphaLcPeriod"/>
            </a:pPr>
            <a:r>
              <a:rPr lang="en-US" sz="1600" b="0" dirty="0"/>
              <a:t>Visit with a student or Scout from another country and discuss the typical values, holidays, ethnic foods, and traditions practiced or enjoyed there.</a:t>
            </a:r>
          </a:p>
          <a:p>
            <a:pPr lvl="1">
              <a:buFont typeface="+mj-lt"/>
              <a:buAutoNum type="alphaLcPeriod"/>
            </a:pPr>
            <a:r>
              <a:rPr lang="en-US" sz="1600" b="0" dirty="0"/>
              <a:t>Attend a world Scout jamboree.</a:t>
            </a:r>
          </a:p>
          <a:p>
            <a:pPr lvl="1">
              <a:buFont typeface="+mj-lt"/>
              <a:buAutoNum type="alphaLcPeriod"/>
            </a:pPr>
            <a:r>
              <a:rPr lang="en-US" sz="1600" b="0" dirty="0"/>
              <a:t>Participate in or attend an international event in your area, such as an ethnic festival, concert, or play.</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53000" y="285750"/>
            <a:ext cx="914400" cy="933450"/>
          </a:xfrm>
          <a:prstGeom prst="rect">
            <a:avLst/>
          </a:prstGeom>
        </p:spPr>
      </p:pic>
    </p:spTree>
    <p:extLst>
      <p:ext uri="{BB962C8B-B14F-4D97-AF65-F5344CB8AC3E}">
        <p14:creationId xmlns:p14="http://schemas.microsoft.com/office/powerpoint/2010/main" val="2845874864"/>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Requirement 7</a:t>
            </a:r>
            <a:endParaRPr lang="en-US" dirty="0"/>
          </a:p>
        </p:txBody>
      </p:sp>
      <p:sp>
        <p:nvSpPr>
          <p:cNvPr id="3" name="Content Placeholder 2"/>
          <p:cNvSpPr>
            <a:spLocks noGrp="1"/>
          </p:cNvSpPr>
          <p:nvPr>
            <p:ph idx="1"/>
          </p:nvPr>
        </p:nvSpPr>
        <p:spPr>
          <a:xfrm>
            <a:off x="1624013" y="1268413"/>
            <a:ext cx="4167187" cy="5040312"/>
          </a:xfrm>
        </p:spPr>
        <p:txBody>
          <a:bodyPr/>
          <a:lstStyle/>
          <a:p>
            <a:r>
              <a:rPr lang="en-US" sz="2400" dirty="0"/>
              <a:t>Visit the website of the </a:t>
            </a:r>
            <a:r>
              <a:rPr lang="en-US" sz="2400" dirty="0">
                <a:hlinkClick r:id="rId2"/>
              </a:rPr>
              <a:t>U.S. State Department</a:t>
            </a:r>
            <a:r>
              <a:rPr lang="en-US" sz="2400" dirty="0" smtClean="0"/>
              <a:t>.</a:t>
            </a:r>
          </a:p>
          <a:p>
            <a:r>
              <a:rPr lang="en-US" sz="2400" dirty="0" smtClean="0"/>
              <a:t>Learn </a:t>
            </a:r>
            <a:r>
              <a:rPr lang="en-US" sz="2400" dirty="0"/>
              <a:t>more about an issue you find interesting that is discussed on </a:t>
            </a:r>
            <a:r>
              <a:rPr lang="en-US" sz="2400" dirty="0" smtClean="0"/>
              <a:t>this website</a:t>
            </a:r>
            <a:r>
              <a:rPr lang="en-US" sz="2400" dirty="0"/>
              <a:t>.</a:t>
            </a:r>
            <a:endParaRPr lang="en-US" sz="2400"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43600" y="1268412"/>
            <a:ext cx="2874963" cy="2874963"/>
          </a:xfrm>
          <a:prstGeom prst="rect">
            <a:avLst/>
          </a:prstGeom>
        </p:spPr>
      </p:pic>
    </p:spTree>
    <p:extLst>
      <p:ext uri="{BB962C8B-B14F-4D97-AF65-F5344CB8AC3E}">
        <p14:creationId xmlns:p14="http://schemas.microsoft.com/office/powerpoint/2010/main" val="2911260157"/>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Requirement 7</a:t>
            </a:r>
          </a:p>
        </p:txBody>
      </p:sp>
      <p:sp>
        <p:nvSpPr>
          <p:cNvPr id="3" name="Content Placeholder 2"/>
          <p:cNvSpPr>
            <a:spLocks noGrp="1"/>
          </p:cNvSpPr>
          <p:nvPr>
            <p:ph idx="1"/>
          </p:nvPr>
        </p:nvSpPr>
        <p:spPr/>
        <p:txBody>
          <a:bodyPr/>
          <a:lstStyle/>
          <a:p>
            <a:r>
              <a:rPr lang="en-US" sz="2000" dirty="0"/>
              <a:t>Visit the website of an international news organization or </a:t>
            </a:r>
            <a:r>
              <a:rPr lang="en-US" sz="2000" dirty="0" smtClean="0"/>
              <a:t>foreign government</a:t>
            </a:r>
            <a:r>
              <a:rPr lang="en-US" sz="2000" dirty="0"/>
              <a:t>, OR examine a foreign newspaper available at your </a:t>
            </a:r>
            <a:r>
              <a:rPr lang="en-US" sz="2000" dirty="0" smtClean="0"/>
              <a:t>local library</a:t>
            </a:r>
            <a:r>
              <a:rPr lang="en-US" sz="2000" dirty="0"/>
              <a:t>, bookstore, or newsstand.</a:t>
            </a:r>
          </a:p>
          <a:p>
            <a:r>
              <a:rPr lang="en-US" sz="2000" dirty="0"/>
              <a:t>Find a news story about a human right realized in the United States that </a:t>
            </a:r>
            <a:r>
              <a:rPr lang="en-US" sz="2000" dirty="0" smtClean="0"/>
              <a:t>is not </a:t>
            </a:r>
            <a:r>
              <a:rPr lang="en-US" sz="2000" dirty="0"/>
              <a:t>recognized in another country.</a:t>
            </a:r>
          </a:p>
          <a:p>
            <a:r>
              <a:rPr lang="en-US" sz="2000" dirty="0" smtClean="0"/>
              <a:t>Example</a:t>
            </a:r>
            <a:r>
              <a:rPr lang="en-US" sz="2000" dirty="0"/>
              <a:t>: Uyghurs in China</a:t>
            </a:r>
          </a:p>
          <a:p>
            <a:pPr lvl="1"/>
            <a:r>
              <a:rPr lang="en-US" sz="1600" dirty="0" smtClean="0">
                <a:hlinkClick r:id="rId2"/>
              </a:rPr>
              <a:t>Counter-Terrorism </a:t>
            </a:r>
            <a:r>
              <a:rPr lang="en-US" sz="1600" dirty="0">
                <a:hlinkClick r:id="rId2"/>
              </a:rPr>
              <a:t>Law of the People’s Republic of China and its Regional Implementing Measures</a:t>
            </a:r>
            <a:r>
              <a:rPr lang="en-US" sz="1600" dirty="0" smtClean="0">
                <a:hlinkClick r:id="rId2"/>
              </a:rPr>
              <a:t>, the </a:t>
            </a:r>
            <a:r>
              <a:rPr lang="en-US" sz="1600" dirty="0">
                <a:hlinkClick r:id="rId2"/>
              </a:rPr>
              <a:t>2016 Xinjiang Uyghur Autonomous Region Implementing Measures OL CHN 18/2019.</a:t>
            </a:r>
            <a:r>
              <a:rPr lang="en-US" sz="1600" dirty="0"/>
              <a:t> </a:t>
            </a:r>
            <a:r>
              <a:rPr lang="en-US" sz="1600" b="1" dirty="0"/>
              <a:t>UN</a:t>
            </a:r>
          </a:p>
          <a:p>
            <a:pPr lvl="1"/>
            <a:r>
              <a:rPr lang="en-US" sz="1600" dirty="0" smtClean="0">
                <a:hlinkClick r:id="rId3"/>
              </a:rPr>
              <a:t>The </a:t>
            </a:r>
            <a:r>
              <a:rPr lang="en-US" sz="1600" dirty="0">
                <a:hlinkClick r:id="rId3"/>
              </a:rPr>
              <a:t>Uighurs and the Chinese state: A long history of discord BBC. </a:t>
            </a:r>
            <a:r>
              <a:rPr lang="en-US" sz="1600" b="1" dirty="0"/>
              <a:t>UK</a:t>
            </a:r>
          </a:p>
          <a:p>
            <a:pPr lvl="1"/>
            <a:r>
              <a:rPr lang="en-US" sz="1600" dirty="0" smtClean="0">
                <a:hlinkClick r:id="rId4"/>
              </a:rPr>
              <a:t>New </a:t>
            </a:r>
            <a:r>
              <a:rPr lang="en-US" sz="1600" dirty="0">
                <a:hlinkClick r:id="rId4"/>
              </a:rPr>
              <a:t>research reveals absurd rumor sources of Uyghur detentions in Xinjiang endeared by </a:t>
            </a:r>
            <a:r>
              <a:rPr lang="en-US" sz="1600" dirty="0" smtClean="0">
                <a:hlinkClick r:id="rId4"/>
              </a:rPr>
              <a:t>Western media </a:t>
            </a:r>
            <a:r>
              <a:rPr lang="en-US" sz="1600" dirty="0">
                <a:hlinkClick r:id="rId4"/>
              </a:rPr>
              <a:t>Global Times. </a:t>
            </a:r>
            <a:r>
              <a:rPr lang="en-US" sz="1600" b="1" dirty="0"/>
              <a:t>China</a:t>
            </a:r>
          </a:p>
          <a:p>
            <a:pPr lvl="1"/>
            <a:r>
              <a:rPr lang="en-US" sz="1600" dirty="0" smtClean="0">
                <a:hlinkClick r:id="rId5"/>
              </a:rPr>
              <a:t>Xinjiang </a:t>
            </a:r>
            <a:r>
              <a:rPr lang="en-US" sz="1600" dirty="0">
                <a:hlinkClick r:id="rId5"/>
              </a:rPr>
              <a:t>critics misguided China Daily. </a:t>
            </a:r>
            <a:r>
              <a:rPr lang="en-US" sz="1600" b="1" dirty="0"/>
              <a:t>China</a:t>
            </a:r>
          </a:p>
        </p:txBody>
      </p:sp>
    </p:spTree>
    <p:extLst>
      <p:ext uri="{BB962C8B-B14F-4D97-AF65-F5344CB8AC3E}">
        <p14:creationId xmlns:p14="http://schemas.microsoft.com/office/powerpoint/2010/main" val="2490097779"/>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Requirement 7</a:t>
            </a:r>
          </a:p>
        </p:txBody>
      </p:sp>
      <p:sp>
        <p:nvSpPr>
          <p:cNvPr id="3" name="Content Placeholder 2"/>
          <p:cNvSpPr>
            <a:spLocks noGrp="1"/>
          </p:cNvSpPr>
          <p:nvPr>
            <p:ph idx="1"/>
          </p:nvPr>
        </p:nvSpPr>
        <p:spPr/>
        <p:txBody>
          <a:bodyPr/>
          <a:lstStyle/>
          <a:p>
            <a:r>
              <a:rPr lang="en-US" sz="2400" dirty="0"/>
              <a:t>Visit with a student or Scout from another country and discuss the typical values, holidays, </a:t>
            </a:r>
            <a:r>
              <a:rPr lang="en-US" sz="2400" dirty="0" smtClean="0"/>
              <a:t>ethnic foods</a:t>
            </a:r>
            <a:r>
              <a:rPr lang="en-US" sz="2400" dirty="0"/>
              <a:t>, and traditions practiced or enjoyed there</a:t>
            </a:r>
            <a:r>
              <a:rPr lang="en-US" sz="2400" dirty="0" smtClean="0"/>
              <a:t>.</a:t>
            </a:r>
          </a:p>
          <a:p>
            <a:r>
              <a:rPr lang="en-US" sz="2400" dirty="0" smtClean="0"/>
              <a:t>i.e. Foreign exchange students in your school.</a:t>
            </a:r>
            <a:endParaRPr lang="en-US" sz="24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4600" y="3124200"/>
            <a:ext cx="5223544" cy="2752725"/>
          </a:xfrm>
          <a:prstGeom prst="rect">
            <a:avLst/>
          </a:prstGeom>
        </p:spPr>
      </p:pic>
    </p:spTree>
    <p:extLst>
      <p:ext uri="{BB962C8B-B14F-4D97-AF65-F5344CB8AC3E}">
        <p14:creationId xmlns:p14="http://schemas.microsoft.com/office/powerpoint/2010/main" val="1382954156"/>
      </p:ext>
    </p:extLst>
  </p:cSld>
  <p:clrMapOvr>
    <a:masterClrMapping/>
  </p:clrMapOvr>
</p:sld>
</file>

<file path=ppt/theme/theme1.xml><?xml version="1.0" encoding="utf-8"?>
<a:theme xmlns:a="http://schemas.openxmlformats.org/drawingml/2006/main" name="template">
  <a:themeElements>
    <a:clrScheme name="template 14">
      <a:dk1>
        <a:srgbClr val="4D4D4D"/>
      </a:dk1>
      <a:lt1>
        <a:srgbClr val="FFFFFF"/>
      </a:lt1>
      <a:dk2>
        <a:srgbClr val="4D4D4D"/>
      </a:dk2>
      <a:lt2>
        <a:srgbClr val="1D1B54"/>
      </a:lt2>
      <a:accent1>
        <a:srgbClr val="4978C8"/>
      </a:accent1>
      <a:accent2>
        <a:srgbClr val="89B7ED"/>
      </a:accent2>
      <a:accent3>
        <a:srgbClr val="FFFFFF"/>
      </a:accent3>
      <a:accent4>
        <a:srgbClr val="404040"/>
      </a:accent4>
      <a:accent5>
        <a:srgbClr val="B1BEE0"/>
      </a:accent5>
      <a:accent6>
        <a:srgbClr val="7CA6D7"/>
      </a:accent6>
      <a:hlink>
        <a:srgbClr val="C2152B"/>
      </a:hlink>
      <a:folHlink>
        <a:srgbClr val="EAEAEA"/>
      </a:folHlink>
    </a:clrScheme>
    <a:fontScheme name="template">
      <a:majorFont>
        <a:latin typeface="Arial"/>
        <a:ea typeface=""/>
        <a:cs typeface=""/>
      </a:majorFont>
      <a:minorFont>
        <a:latin typeface="Arial"/>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template 1">
        <a:dk1>
          <a:srgbClr val="4D4D4D"/>
        </a:dk1>
        <a:lt1>
          <a:srgbClr val="FFFFFF"/>
        </a:lt1>
        <a:dk2>
          <a:srgbClr val="4D4D4D"/>
        </a:dk2>
        <a:lt2>
          <a:srgbClr val="0099FF"/>
        </a:lt2>
        <a:accent1>
          <a:srgbClr val="003399"/>
        </a:accent1>
        <a:accent2>
          <a:srgbClr val="CCECFF"/>
        </a:accent2>
        <a:accent3>
          <a:srgbClr val="FFFFFF"/>
        </a:accent3>
        <a:accent4>
          <a:srgbClr val="404040"/>
        </a:accent4>
        <a:accent5>
          <a:srgbClr val="AAADCA"/>
        </a:accent5>
        <a:accent6>
          <a:srgbClr val="B9D6E7"/>
        </a:accent6>
        <a:hlink>
          <a:srgbClr val="6699FF"/>
        </a:hlink>
        <a:folHlink>
          <a:srgbClr val="EAEAEA"/>
        </a:folHlink>
      </a:clrScheme>
      <a:clrMap bg1="lt1" tx1="dk1" bg2="lt2" tx2="dk2" accent1="accent1" accent2="accent2" accent3="accent3" accent4="accent4" accent5="accent5" accent6="accent6" hlink="hlink" folHlink="folHlink"/>
    </a:extraClrScheme>
    <a:extraClrScheme>
      <a:clrScheme name="template 2">
        <a:dk1>
          <a:srgbClr val="4D4D4D"/>
        </a:dk1>
        <a:lt1>
          <a:srgbClr val="FFFFFF"/>
        </a:lt1>
        <a:dk2>
          <a:srgbClr val="4D4D4D"/>
        </a:dk2>
        <a:lt2>
          <a:srgbClr val="2057D6"/>
        </a:lt2>
        <a:accent1>
          <a:srgbClr val="3D99F0"/>
        </a:accent1>
        <a:accent2>
          <a:srgbClr val="1280E4"/>
        </a:accent2>
        <a:accent3>
          <a:srgbClr val="FFFFFF"/>
        </a:accent3>
        <a:accent4>
          <a:srgbClr val="404040"/>
        </a:accent4>
        <a:accent5>
          <a:srgbClr val="AFCAF6"/>
        </a:accent5>
        <a:accent6>
          <a:srgbClr val="0F73CF"/>
        </a:accent6>
        <a:hlink>
          <a:srgbClr val="58AEF3"/>
        </a:hlink>
        <a:folHlink>
          <a:srgbClr val="EAEAEA"/>
        </a:folHlink>
      </a:clrScheme>
      <a:clrMap bg1="lt1" tx1="dk1" bg2="lt2" tx2="dk2" accent1="accent1" accent2="accent2" accent3="accent3" accent4="accent4" accent5="accent5" accent6="accent6" hlink="hlink" folHlink="folHlink"/>
    </a:extraClrScheme>
    <a:extraClrScheme>
      <a:clrScheme name="template 3">
        <a:dk1>
          <a:srgbClr val="4D4D4D"/>
        </a:dk1>
        <a:lt1>
          <a:srgbClr val="FFFFFF"/>
        </a:lt1>
        <a:dk2>
          <a:srgbClr val="4D4D4D"/>
        </a:dk2>
        <a:lt2>
          <a:srgbClr val="00519E"/>
        </a:lt2>
        <a:accent1>
          <a:srgbClr val="037AB9"/>
        </a:accent1>
        <a:accent2>
          <a:srgbClr val="019ACD"/>
        </a:accent2>
        <a:accent3>
          <a:srgbClr val="FFFFFF"/>
        </a:accent3>
        <a:accent4>
          <a:srgbClr val="404040"/>
        </a:accent4>
        <a:accent5>
          <a:srgbClr val="AABED9"/>
        </a:accent5>
        <a:accent6>
          <a:srgbClr val="018BBA"/>
        </a:accent6>
        <a:hlink>
          <a:srgbClr val="B0A6C9"/>
        </a:hlink>
        <a:folHlink>
          <a:srgbClr val="EAEAEA"/>
        </a:folHlink>
      </a:clrScheme>
      <a:clrMap bg1="lt1" tx1="dk1" bg2="lt2" tx2="dk2" accent1="accent1" accent2="accent2" accent3="accent3" accent4="accent4" accent5="accent5" accent6="accent6" hlink="hlink" folHlink="folHlink"/>
    </a:extraClrScheme>
    <a:extraClrScheme>
      <a:clrScheme name="template 4">
        <a:dk1>
          <a:srgbClr val="4D4D4D"/>
        </a:dk1>
        <a:lt1>
          <a:srgbClr val="FFFFFF"/>
        </a:lt1>
        <a:dk2>
          <a:srgbClr val="4D4D4D"/>
        </a:dk2>
        <a:lt2>
          <a:srgbClr val="0A3384"/>
        </a:lt2>
        <a:accent1>
          <a:srgbClr val="3075D1"/>
        </a:accent1>
        <a:accent2>
          <a:srgbClr val="63B1FF"/>
        </a:accent2>
        <a:accent3>
          <a:srgbClr val="FFFFFF"/>
        </a:accent3>
        <a:accent4>
          <a:srgbClr val="404040"/>
        </a:accent4>
        <a:accent5>
          <a:srgbClr val="ADBDE5"/>
        </a:accent5>
        <a:accent6>
          <a:srgbClr val="59A0E7"/>
        </a:accent6>
        <a:hlink>
          <a:srgbClr val="4390ED"/>
        </a:hlink>
        <a:folHlink>
          <a:srgbClr val="EAEAEA"/>
        </a:folHlink>
      </a:clrScheme>
      <a:clrMap bg1="lt1" tx1="dk1" bg2="lt2" tx2="dk2" accent1="accent1" accent2="accent2" accent3="accent3" accent4="accent4" accent5="accent5" accent6="accent6" hlink="hlink" folHlink="folHlink"/>
    </a:extraClrScheme>
    <a:extraClrScheme>
      <a:clrScheme name="template 5">
        <a:dk1>
          <a:srgbClr val="4D4D4D"/>
        </a:dk1>
        <a:lt1>
          <a:srgbClr val="FFFFFF"/>
        </a:lt1>
        <a:dk2>
          <a:srgbClr val="4D4D4D"/>
        </a:dk2>
        <a:lt2>
          <a:srgbClr val="002B7A"/>
        </a:lt2>
        <a:accent1>
          <a:srgbClr val="50AAFF"/>
        </a:accent1>
        <a:accent2>
          <a:srgbClr val="5182BA"/>
        </a:accent2>
        <a:accent3>
          <a:srgbClr val="FFFFFF"/>
        </a:accent3>
        <a:accent4>
          <a:srgbClr val="404040"/>
        </a:accent4>
        <a:accent5>
          <a:srgbClr val="B3D2FF"/>
        </a:accent5>
        <a:accent6>
          <a:srgbClr val="4975A8"/>
        </a:accent6>
        <a:hlink>
          <a:srgbClr val="87C5FF"/>
        </a:hlink>
        <a:folHlink>
          <a:srgbClr val="EAEAEA"/>
        </a:folHlink>
      </a:clrScheme>
      <a:clrMap bg1="lt1" tx1="dk1" bg2="lt2" tx2="dk2" accent1="accent1" accent2="accent2" accent3="accent3" accent4="accent4" accent5="accent5" accent6="accent6" hlink="hlink" folHlink="folHlink"/>
    </a:extraClrScheme>
    <a:extraClrScheme>
      <a:clrScheme name="template 6">
        <a:dk1>
          <a:srgbClr val="4D4D4D"/>
        </a:dk1>
        <a:lt1>
          <a:srgbClr val="FFFFFF"/>
        </a:lt1>
        <a:dk2>
          <a:srgbClr val="4D4D4D"/>
        </a:dk2>
        <a:lt2>
          <a:srgbClr val="00246D"/>
        </a:lt2>
        <a:accent1>
          <a:srgbClr val="225FB3"/>
        </a:accent1>
        <a:accent2>
          <a:srgbClr val="4EA8FF"/>
        </a:accent2>
        <a:accent3>
          <a:srgbClr val="FFFFFF"/>
        </a:accent3>
        <a:accent4>
          <a:srgbClr val="404040"/>
        </a:accent4>
        <a:accent5>
          <a:srgbClr val="ABB6D6"/>
        </a:accent5>
        <a:accent6>
          <a:srgbClr val="4698E7"/>
        </a:accent6>
        <a:hlink>
          <a:srgbClr val="61BFFF"/>
        </a:hlink>
        <a:folHlink>
          <a:srgbClr val="EAEAEA"/>
        </a:folHlink>
      </a:clrScheme>
      <a:clrMap bg1="lt1" tx1="dk1" bg2="lt2" tx2="dk2" accent1="accent1" accent2="accent2" accent3="accent3" accent4="accent4" accent5="accent5" accent6="accent6" hlink="hlink" folHlink="folHlink"/>
    </a:extraClrScheme>
    <a:extraClrScheme>
      <a:clrScheme name="template 7">
        <a:dk1>
          <a:srgbClr val="4D4D4D"/>
        </a:dk1>
        <a:lt1>
          <a:srgbClr val="FFFFFF"/>
        </a:lt1>
        <a:dk2>
          <a:srgbClr val="4D4D4D"/>
        </a:dk2>
        <a:lt2>
          <a:srgbClr val="00236E"/>
        </a:lt2>
        <a:accent1>
          <a:srgbClr val="7399BE"/>
        </a:accent1>
        <a:accent2>
          <a:srgbClr val="4FA7FF"/>
        </a:accent2>
        <a:accent3>
          <a:srgbClr val="FFFFFF"/>
        </a:accent3>
        <a:accent4>
          <a:srgbClr val="404040"/>
        </a:accent4>
        <a:accent5>
          <a:srgbClr val="BCCADB"/>
        </a:accent5>
        <a:accent6>
          <a:srgbClr val="4797E7"/>
        </a:accent6>
        <a:hlink>
          <a:srgbClr val="D5E5F4"/>
        </a:hlink>
        <a:folHlink>
          <a:srgbClr val="EAEAEA"/>
        </a:folHlink>
      </a:clrScheme>
      <a:clrMap bg1="lt1" tx1="dk1" bg2="lt2" tx2="dk2" accent1="accent1" accent2="accent2" accent3="accent3" accent4="accent4" accent5="accent5" accent6="accent6" hlink="hlink" folHlink="folHlink"/>
    </a:extraClrScheme>
    <a:extraClrScheme>
      <a:clrScheme name="template 8">
        <a:dk1>
          <a:srgbClr val="4D4D4D"/>
        </a:dk1>
        <a:lt1>
          <a:srgbClr val="FFFFFF"/>
        </a:lt1>
        <a:dk2>
          <a:srgbClr val="4D4D4D"/>
        </a:dk2>
        <a:lt2>
          <a:srgbClr val="00246C"/>
        </a:lt2>
        <a:accent1>
          <a:srgbClr val="1C79DA"/>
        </a:accent1>
        <a:accent2>
          <a:srgbClr val="5DB9FF"/>
        </a:accent2>
        <a:accent3>
          <a:srgbClr val="FFFFFF"/>
        </a:accent3>
        <a:accent4>
          <a:srgbClr val="404040"/>
        </a:accent4>
        <a:accent5>
          <a:srgbClr val="ABBEEA"/>
        </a:accent5>
        <a:accent6>
          <a:srgbClr val="53A7E7"/>
        </a:accent6>
        <a:hlink>
          <a:srgbClr val="0766BD"/>
        </a:hlink>
        <a:folHlink>
          <a:srgbClr val="EAEAEA"/>
        </a:folHlink>
      </a:clrScheme>
      <a:clrMap bg1="lt1" tx1="dk1" bg2="lt2" tx2="dk2" accent1="accent1" accent2="accent2" accent3="accent3" accent4="accent4" accent5="accent5" accent6="accent6" hlink="hlink" folHlink="folHlink"/>
    </a:extraClrScheme>
    <a:extraClrScheme>
      <a:clrScheme name="template 9">
        <a:dk1>
          <a:srgbClr val="4D4D4D"/>
        </a:dk1>
        <a:lt1>
          <a:srgbClr val="FFFFFF"/>
        </a:lt1>
        <a:dk2>
          <a:srgbClr val="4D4D4D"/>
        </a:dk2>
        <a:lt2>
          <a:srgbClr val="062D6A"/>
        </a:lt2>
        <a:accent1>
          <a:srgbClr val="969696"/>
        </a:accent1>
        <a:accent2>
          <a:srgbClr val="46BBF5"/>
        </a:accent2>
        <a:accent3>
          <a:srgbClr val="FFFFFF"/>
        </a:accent3>
        <a:accent4>
          <a:srgbClr val="404040"/>
        </a:accent4>
        <a:accent5>
          <a:srgbClr val="C9C9C9"/>
        </a:accent5>
        <a:accent6>
          <a:srgbClr val="3FA9DE"/>
        </a:accent6>
        <a:hlink>
          <a:srgbClr val="104674"/>
        </a:hlink>
        <a:folHlink>
          <a:srgbClr val="EAEAEA"/>
        </a:folHlink>
      </a:clrScheme>
      <a:clrMap bg1="lt1" tx1="dk1" bg2="lt2" tx2="dk2" accent1="accent1" accent2="accent2" accent3="accent3" accent4="accent4" accent5="accent5" accent6="accent6" hlink="hlink" folHlink="folHlink"/>
    </a:extraClrScheme>
    <a:extraClrScheme>
      <a:clrScheme name="template 10">
        <a:dk1>
          <a:srgbClr val="4D4D4D"/>
        </a:dk1>
        <a:lt1>
          <a:srgbClr val="FFFFFF"/>
        </a:lt1>
        <a:dk2>
          <a:srgbClr val="4D4D4D"/>
        </a:dk2>
        <a:lt2>
          <a:srgbClr val="13436C"/>
        </a:lt2>
        <a:accent1>
          <a:srgbClr val="1F8FD0"/>
        </a:accent1>
        <a:accent2>
          <a:srgbClr val="2E3CA1"/>
        </a:accent2>
        <a:accent3>
          <a:srgbClr val="FFFFFF"/>
        </a:accent3>
        <a:accent4>
          <a:srgbClr val="404040"/>
        </a:accent4>
        <a:accent5>
          <a:srgbClr val="ABC6E4"/>
        </a:accent5>
        <a:accent6>
          <a:srgbClr val="293591"/>
        </a:accent6>
        <a:hlink>
          <a:srgbClr val="9B999A"/>
        </a:hlink>
        <a:folHlink>
          <a:srgbClr val="EAEAEA"/>
        </a:folHlink>
      </a:clrScheme>
      <a:clrMap bg1="lt1" tx1="dk1" bg2="lt2" tx2="dk2" accent1="accent1" accent2="accent2" accent3="accent3" accent4="accent4" accent5="accent5" accent6="accent6" hlink="hlink" folHlink="folHlink"/>
    </a:extraClrScheme>
    <a:extraClrScheme>
      <a:clrScheme name="template 11">
        <a:dk1>
          <a:srgbClr val="4D4D4D"/>
        </a:dk1>
        <a:lt1>
          <a:srgbClr val="FFFFFF"/>
        </a:lt1>
        <a:dk2>
          <a:srgbClr val="4D4D4D"/>
        </a:dk2>
        <a:lt2>
          <a:srgbClr val="104573"/>
        </a:lt2>
        <a:accent1>
          <a:srgbClr val="46BBF6"/>
        </a:accent1>
        <a:accent2>
          <a:srgbClr val="63C8F6"/>
        </a:accent2>
        <a:accent3>
          <a:srgbClr val="FFFFFF"/>
        </a:accent3>
        <a:accent4>
          <a:srgbClr val="404040"/>
        </a:accent4>
        <a:accent5>
          <a:srgbClr val="B0DAFA"/>
        </a:accent5>
        <a:accent6>
          <a:srgbClr val="59B5DF"/>
        </a:accent6>
        <a:hlink>
          <a:srgbClr val="CBA47A"/>
        </a:hlink>
        <a:folHlink>
          <a:srgbClr val="EAEAEA"/>
        </a:folHlink>
      </a:clrScheme>
      <a:clrMap bg1="lt1" tx1="dk1" bg2="lt2" tx2="dk2" accent1="accent1" accent2="accent2" accent3="accent3" accent4="accent4" accent5="accent5" accent6="accent6" hlink="hlink" folHlink="folHlink"/>
    </a:extraClrScheme>
    <a:extraClrScheme>
      <a:clrScheme name="template 12">
        <a:dk1>
          <a:srgbClr val="4D4D4D"/>
        </a:dk1>
        <a:lt1>
          <a:srgbClr val="FFFFFF"/>
        </a:lt1>
        <a:dk2>
          <a:srgbClr val="4D4D4D"/>
        </a:dk2>
        <a:lt2>
          <a:srgbClr val="0F3F68"/>
        </a:lt2>
        <a:accent1>
          <a:srgbClr val="30A6DF"/>
        </a:accent1>
        <a:accent2>
          <a:srgbClr val="76D0F8"/>
        </a:accent2>
        <a:accent3>
          <a:srgbClr val="FFFFFF"/>
        </a:accent3>
        <a:accent4>
          <a:srgbClr val="404040"/>
        </a:accent4>
        <a:accent5>
          <a:srgbClr val="ADD0EC"/>
        </a:accent5>
        <a:accent6>
          <a:srgbClr val="6ABCE1"/>
        </a:accent6>
        <a:hlink>
          <a:srgbClr val="1F7BBC"/>
        </a:hlink>
        <a:folHlink>
          <a:srgbClr val="EAEAEA"/>
        </a:folHlink>
      </a:clrScheme>
      <a:clrMap bg1="lt1" tx1="dk1" bg2="lt2" tx2="dk2" accent1="accent1" accent2="accent2" accent3="accent3" accent4="accent4" accent5="accent5" accent6="accent6" hlink="hlink" folHlink="folHlink"/>
    </a:extraClrScheme>
    <a:extraClrScheme>
      <a:clrScheme name="template 13">
        <a:dk1>
          <a:srgbClr val="4D4D4D"/>
        </a:dk1>
        <a:lt1>
          <a:srgbClr val="FFFFFF"/>
        </a:lt1>
        <a:dk2>
          <a:srgbClr val="4D4D4D"/>
        </a:dk2>
        <a:lt2>
          <a:srgbClr val="33446B"/>
        </a:lt2>
        <a:accent1>
          <a:srgbClr val="91A2C9"/>
        </a:accent1>
        <a:accent2>
          <a:srgbClr val="54658C"/>
        </a:accent2>
        <a:accent3>
          <a:srgbClr val="FFFFFF"/>
        </a:accent3>
        <a:accent4>
          <a:srgbClr val="404040"/>
        </a:accent4>
        <a:accent5>
          <a:srgbClr val="C7CEE1"/>
        </a:accent5>
        <a:accent6>
          <a:srgbClr val="4B5B7E"/>
        </a:accent6>
        <a:hlink>
          <a:srgbClr val="A9C5FE"/>
        </a:hlink>
        <a:folHlink>
          <a:srgbClr val="EAEAEA"/>
        </a:folHlink>
      </a:clrScheme>
      <a:clrMap bg1="lt1" tx1="dk1" bg2="lt2" tx2="dk2" accent1="accent1" accent2="accent2" accent3="accent3" accent4="accent4" accent5="accent5" accent6="accent6" hlink="hlink" folHlink="folHlink"/>
    </a:extraClrScheme>
    <a:extraClrScheme>
      <a:clrScheme name="template 14">
        <a:dk1>
          <a:srgbClr val="4D4D4D"/>
        </a:dk1>
        <a:lt1>
          <a:srgbClr val="FFFFFF"/>
        </a:lt1>
        <a:dk2>
          <a:srgbClr val="4D4D4D"/>
        </a:dk2>
        <a:lt2>
          <a:srgbClr val="1D1B54"/>
        </a:lt2>
        <a:accent1>
          <a:srgbClr val="4978C8"/>
        </a:accent1>
        <a:accent2>
          <a:srgbClr val="89B7ED"/>
        </a:accent2>
        <a:accent3>
          <a:srgbClr val="FFFFFF"/>
        </a:accent3>
        <a:accent4>
          <a:srgbClr val="404040"/>
        </a:accent4>
        <a:accent5>
          <a:srgbClr val="B1BEE0"/>
        </a:accent5>
        <a:accent6>
          <a:srgbClr val="7CA6D7"/>
        </a:accent6>
        <a:hlink>
          <a:srgbClr val="C2152B"/>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Тема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template</Template>
  <TotalTime>397</TotalTime>
  <Words>5322</Words>
  <Application>Microsoft Office PowerPoint</Application>
  <PresentationFormat>On-screen Show (4:3)</PresentationFormat>
  <Paragraphs>808</Paragraphs>
  <Slides>98</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98</vt:i4>
      </vt:variant>
    </vt:vector>
  </HeadingPairs>
  <TitlesOfParts>
    <vt:vector size="102" baseType="lpstr">
      <vt:lpstr>MS Mincho</vt:lpstr>
      <vt:lpstr>Arial</vt:lpstr>
      <vt:lpstr>Times New Roman</vt:lpstr>
      <vt:lpstr>template</vt:lpstr>
      <vt:lpstr>Citizenship in the World</vt:lpstr>
      <vt:lpstr>Citizenship in the World  Merit Badge Requirements</vt:lpstr>
      <vt:lpstr>Citizenship in the World  Merit Badge Requirements</vt:lpstr>
      <vt:lpstr>Citizenship in the World  Merit Badge Requirements</vt:lpstr>
      <vt:lpstr>Citizenship in the World  Merit Badge Requirements</vt:lpstr>
      <vt:lpstr>Requirement 1</vt:lpstr>
      <vt:lpstr>Citizenship in the World</vt:lpstr>
      <vt:lpstr>Citizenship in the World</vt:lpstr>
      <vt:lpstr>Citizenship in the World</vt:lpstr>
      <vt:lpstr>Citizenship in the World</vt:lpstr>
      <vt:lpstr>Requirement 2</vt:lpstr>
      <vt:lpstr>How to Become a U.S. Citizen</vt:lpstr>
      <vt:lpstr>Rights, Duties, and Obligations of U.S. Citizenship</vt:lpstr>
      <vt:lpstr>Rights, Duties, and Obligations of U.S. Citizenship</vt:lpstr>
      <vt:lpstr>Rights, Duties, and Obligations of U.S. Citizenship</vt:lpstr>
      <vt:lpstr>Citizenship in Other Countries</vt:lpstr>
      <vt:lpstr>Requirement 3</vt:lpstr>
      <vt:lpstr>Current World Event</vt:lpstr>
      <vt:lpstr>Current World Event</vt:lpstr>
      <vt:lpstr>Current World Event</vt:lpstr>
      <vt:lpstr>Current World Event</vt:lpstr>
      <vt:lpstr>Current World Event</vt:lpstr>
      <vt:lpstr>Current World Event</vt:lpstr>
      <vt:lpstr>Requirement 4</vt:lpstr>
      <vt:lpstr>International Law</vt:lpstr>
      <vt:lpstr>International Law</vt:lpstr>
      <vt:lpstr>U.S. Territories</vt:lpstr>
      <vt:lpstr>International Law</vt:lpstr>
      <vt:lpstr>International Law</vt:lpstr>
      <vt:lpstr>International Law</vt:lpstr>
      <vt:lpstr>International Law</vt:lpstr>
      <vt:lpstr>International Law</vt:lpstr>
      <vt:lpstr>International Law</vt:lpstr>
      <vt:lpstr>International Law</vt:lpstr>
      <vt:lpstr>International Law</vt:lpstr>
      <vt:lpstr>International Law</vt:lpstr>
      <vt:lpstr>International Law</vt:lpstr>
      <vt:lpstr>International Trade</vt:lpstr>
      <vt:lpstr>International Trade</vt:lpstr>
      <vt:lpstr>International Trade</vt:lpstr>
      <vt:lpstr>International Trade</vt:lpstr>
      <vt:lpstr>International Trade</vt:lpstr>
      <vt:lpstr>International Organizations</vt:lpstr>
      <vt:lpstr>International Organizations</vt:lpstr>
      <vt:lpstr>International Organizations</vt:lpstr>
      <vt:lpstr>International Organizations</vt:lpstr>
      <vt:lpstr>International Organizations</vt:lpstr>
      <vt:lpstr>International Organizations</vt:lpstr>
      <vt:lpstr>International Organizations</vt:lpstr>
      <vt:lpstr>International Organizations</vt:lpstr>
      <vt:lpstr>International Organizations</vt:lpstr>
      <vt:lpstr>International Organizations</vt:lpstr>
      <vt:lpstr>European Union</vt:lpstr>
      <vt:lpstr>Requirement 5</vt:lpstr>
      <vt:lpstr>Governments</vt:lpstr>
      <vt:lpstr>Governments</vt:lpstr>
      <vt:lpstr>Governments</vt:lpstr>
      <vt:lpstr>Governments</vt:lpstr>
      <vt:lpstr>Governments</vt:lpstr>
      <vt:lpstr>Governments</vt:lpstr>
      <vt:lpstr>Governments</vt:lpstr>
      <vt:lpstr>Governments</vt:lpstr>
      <vt:lpstr>Governments</vt:lpstr>
      <vt:lpstr>Governments</vt:lpstr>
      <vt:lpstr>Governments</vt:lpstr>
      <vt:lpstr>Governments</vt:lpstr>
      <vt:lpstr>Governments</vt:lpstr>
      <vt:lpstr>Governments</vt:lpstr>
      <vt:lpstr>Governments</vt:lpstr>
      <vt:lpstr>Governments</vt:lpstr>
      <vt:lpstr>Governments</vt:lpstr>
      <vt:lpstr>Governments</vt:lpstr>
      <vt:lpstr>Governments</vt:lpstr>
      <vt:lpstr>Governments</vt:lpstr>
      <vt:lpstr>Governments</vt:lpstr>
      <vt:lpstr>Governments</vt:lpstr>
      <vt:lpstr>Governments</vt:lpstr>
      <vt:lpstr>Governments</vt:lpstr>
      <vt:lpstr>Governments</vt:lpstr>
      <vt:lpstr>Requirement 6</vt:lpstr>
      <vt:lpstr>National Recognition</vt:lpstr>
      <vt:lpstr>National Recognition</vt:lpstr>
      <vt:lpstr>National Recognition</vt:lpstr>
      <vt:lpstr>National Recognition</vt:lpstr>
      <vt:lpstr>National Recognition</vt:lpstr>
      <vt:lpstr>National Recognition</vt:lpstr>
      <vt:lpstr>National Recognition</vt:lpstr>
      <vt:lpstr>National Recognition</vt:lpstr>
      <vt:lpstr>National Recognition</vt:lpstr>
      <vt:lpstr>National Recognition</vt:lpstr>
      <vt:lpstr>National Recognition</vt:lpstr>
      <vt:lpstr>National Recognition</vt:lpstr>
      <vt:lpstr>National Recognition</vt:lpstr>
      <vt:lpstr>National Recognition</vt:lpstr>
      <vt:lpstr>Requirement 7</vt:lpstr>
      <vt:lpstr>Requirement 7</vt:lpstr>
      <vt:lpstr>Requirement 7</vt:lpstr>
      <vt:lpstr>Requirement 7</vt:lpstr>
    </vt:vector>
  </TitlesOfParts>
  <Company>-</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Name of presentation</dc:title>
  <dc:creator>Terry McKibben</dc:creator>
  <cp:lastModifiedBy>Terry McKibben</cp:lastModifiedBy>
  <cp:revision>48</cp:revision>
  <dcterms:created xsi:type="dcterms:W3CDTF">2021-01-03T19:59:32Z</dcterms:created>
  <dcterms:modified xsi:type="dcterms:W3CDTF">2023-11-04T05:06:58Z</dcterms:modified>
</cp:coreProperties>
</file>